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2" r:id="rId4"/>
    <p:sldId id="281" r:id="rId5"/>
    <p:sldId id="28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8" r:id="rId15"/>
    <p:sldId id="269" r:id="rId16"/>
    <p:sldId id="270" r:id="rId17"/>
    <p:sldId id="271" r:id="rId18"/>
    <p:sldId id="272" r:id="rId19"/>
    <p:sldId id="280" r:id="rId20"/>
    <p:sldId id="266" r:id="rId21"/>
    <p:sldId id="273" r:id="rId22"/>
    <p:sldId id="274" r:id="rId23"/>
    <p:sldId id="275" r:id="rId24"/>
    <p:sldId id="276" r:id="rId25"/>
    <p:sldId id="277" r:id="rId26"/>
    <p:sldId id="284" r:id="rId27"/>
    <p:sldId id="279" r:id="rId28"/>
  </p:sldIdLst>
  <p:sldSz cx="18288000" cy="10287000"/>
  <p:notesSz cx="6858000" cy="9144000"/>
  <p:embeddedFontLst>
    <p:embeddedFont>
      <p:font typeface="Bobby Jones" panose="020B0604020202020204" charset="0"/>
      <p:regular r:id="rId30"/>
    </p:embeddedFont>
    <p:embeddedFont>
      <p:font typeface="Cambria Math" panose="02040503050406030204" pitchFamily="18" charset="0"/>
      <p:regular r:id="rId31"/>
    </p:embeddedFont>
    <p:embeddedFont>
      <p:font typeface="Times New Roman Bold" panose="02020803070505020304" pitchFamily="18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6" d="100"/>
          <a:sy n="56" d="100"/>
        </p:scale>
        <p:origin x="63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6B1D-17B7-4DE1-9E4A-E646F93B0FE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142E1-361C-41A3-AEBC-549F64126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768B1-1527-4BF3-88F5-F5BB0B23AA78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A7BB1-FEC9-4B55-9DEB-2DD81C5B0CDA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4D6E-CC02-4F83-9ED6-0BC5CCAD3A29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8D9C6-ED3B-423C-A734-5E71F849EA50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8265-E1B2-4E64-AF21-136E88FD867F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63F09-1716-4C8C-9219-C90E053B2FF7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2C0F-501B-4727-8E36-C3F1EF2AEB29}" type="datetime1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C201-6BCA-413D-A766-7143FAD4EC15}" type="datetime1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781E-3440-4FDD-AF52-2F3EACC31523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4454-DF50-4C92-A3B9-408D1DC3DAB8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5B3C-E4DC-41E7-AA53-E03F695A684A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37C46-0D23-452C-8286-8BB99D189589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jpe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jpe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media" Target="../media/media3.mp4"/><Relationship Id="rId7" Type="http://schemas.openxmlformats.org/officeDocument/2006/relationships/image" Target="../media/image4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711285" y="5481860"/>
          <a:ext cx="12865430" cy="4561142"/>
        </p:xfrm>
        <a:graphic>
          <a:graphicData uri="http://schemas.openxmlformats.org/drawingml/2006/table">
            <a:tbl>
              <a:tblPr/>
              <a:tblGrid>
                <a:gridCol w="5752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3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644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Roll 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1708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K S Venkatram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CB.SC.U4AIE23236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708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Sanggit Saaran K C 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CB.SC.U4AIE23247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708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Vishal Seshadri 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CB.SC.U4AIE23260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9573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Surya HA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CB.SC.U4AIE23267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6144107" y="1604753"/>
            <a:ext cx="4870881" cy="1114081"/>
          </a:xfrm>
          <a:custGeom>
            <a:avLst/>
            <a:gdLst/>
            <a:ahLst/>
            <a:cxnLst/>
            <a:rect l="l" t="t" r="r" b="b"/>
            <a:pathLst>
              <a:path w="4870881" h="1114081">
                <a:moveTo>
                  <a:pt x="0" y="0"/>
                </a:moveTo>
                <a:lnTo>
                  <a:pt x="4870881" y="0"/>
                </a:lnTo>
                <a:lnTo>
                  <a:pt x="4870881" y="1114081"/>
                </a:lnTo>
                <a:lnTo>
                  <a:pt x="0" y="111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4" r="-947" b="-25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76083" y="224164"/>
            <a:ext cx="14135834" cy="95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Medical Assistive Web Robot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8909" y="3013349"/>
            <a:ext cx="12625348" cy="85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49"/>
              </a:lnSpc>
            </a:pPr>
            <a:r>
              <a:rPr lang="en-US" sz="45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C-13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07131" y="4095483"/>
            <a:ext cx="9168904" cy="58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  <a:spcBef>
                <a:spcPct val="0"/>
              </a:spcBef>
            </a:pPr>
            <a:r>
              <a:rPr lang="en-US" sz="303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22MAT230 MATHEMATICS FOR COMPUTING - 4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74436" y="4726721"/>
            <a:ext cx="10914973" cy="58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7"/>
              </a:lnSpc>
              <a:spcBef>
                <a:spcPct val="0"/>
              </a:spcBef>
            </a:pPr>
            <a:r>
              <a:rPr lang="en-US" sz="30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22AIE214 INTRODUCTION TO AI ROBOTICS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4D3140A-EFEE-3A15-963F-13515C72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</a:t>
            </a:fld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401" y="1794036"/>
            <a:ext cx="17363316" cy="7792157"/>
            <a:chOff x="0" y="0"/>
            <a:chExt cx="3834600" cy="1720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4600" cy="1720858"/>
            </a:xfrm>
            <a:custGeom>
              <a:avLst/>
              <a:gdLst/>
              <a:ahLst/>
              <a:cxnLst/>
              <a:rect l="l" t="t" r="r" b="b"/>
              <a:pathLst>
                <a:path w="3834600" h="1720858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698118"/>
                  </a:lnTo>
                  <a:cubicBezTo>
                    <a:pt x="3834600" y="1704149"/>
                    <a:pt x="3832204" y="1709933"/>
                    <a:pt x="3827939" y="1714198"/>
                  </a:cubicBezTo>
                  <a:cubicBezTo>
                    <a:pt x="3823675" y="1718462"/>
                    <a:pt x="3817891" y="1720858"/>
                    <a:pt x="3811860" y="1720858"/>
                  </a:cubicBezTo>
                  <a:lnTo>
                    <a:pt x="22740" y="1720858"/>
                  </a:lnTo>
                  <a:cubicBezTo>
                    <a:pt x="16709" y="1720858"/>
                    <a:pt x="10925" y="1718462"/>
                    <a:pt x="6660" y="1714198"/>
                  </a:cubicBezTo>
                  <a:cubicBezTo>
                    <a:pt x="2396" y="1709933"/>
                    <a:pt x="0" y="1704149"/>
                    <a:pt x="0" y="1698118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3834600" cy="1911358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algn="just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835379"/>
            <a:ext cx="3299061" cy="1543965"/>
            <a:chOff x="0" y="0"/>
            <a:chExt cx="868888" cy="4066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8888" cy="406641"/>
            </a:xfrm>
            <a:custGeom>
              <a:avLst/>
              <a:gdLst/>
              <a:ahLst/>
              <a:cxnLst/>
              <a:rect l="l" t="t" r="r" b="b"/>
              <a:pathLst>
                <a:path w="868888" h="406641">
                  <a:moveTo>
                    <a:pt x="119682" y="0"/>
                  </a:moveTo>
                  <a:lnTo>
                    <a:pt x="749206" y="0"/>
                  </a:lnTo>
                  <a:cubicBezTo>
                    <a:pt x="815305" y="0"/>
                    <a:pt x="868888" y="53583"/>
                    <a:pt x="868888" y="119682"/>
                  </a:cubicBezTo>
                  <a:lnTo>
                    <a:pt x="868888" y="286959"/>
                  </a:lnTo>
                  <a:cubicBezTo>
                    <a:pt x="868888" y="318701"/>
                    <a:pt x="856279" y="349142"/>
                    <a:pt x="833834" y="371587"/>
                  </a:cubicBezTo>
                  <a:cubicBezTo>
                    <a:pt x="811390" y="394032"/>
                    <a:pt x="780948" y="406641"/>
                    <a:pt x="749206" y="406641"/>
                  </a:cubicBezTo>
                  <a:lnTo>
                    <a:pt x="119682" y="406641"/>
                  </a:lnTo>
                  <a:cubicBezTo>
                    <a:pt x="87940" y="406641"/>
                    <a:pt x="57499" y="394032"/>
                    <a:pt x="35054" y="371587"/>
                  </a:cubicBezTo>
                  <a:cubicBezTo>
                    <a:pt x="12609" y="349142"/>
                    <a:pt x="0" y="318701"/>
                    <a:pt x="0" y="286959"/>
                  </a:cubicBezTo>
                  <a:lnTo>
                    <a:pt x="0" y="119682"/>
                  </a:lnTo>
                  <a:cubicBezTo>
                    <a:pt x="0" y="87940"/>
                    <a:pt x="12609" y="57499"/>
                    <a:pt x="35054" y="35054"/>
                  </a:cubicBezTo>
                  <a:cubicBezTo>
                    <a:pt x="57499" y="12609"/>
                    <a:pt x="87940" y="0"/>
                    <a:pt x="1196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68888" cy="482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SENSING AND PERCEPTION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574041" y="175895"/>
            <a:ext cx="9139917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ARCHITECTURE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21172" y="4779394"/>
            <a:ext cx="2314117" cy="1062973"/>
            <a:chOff x="0" y="0"/>
            <a:chExt cx="609479" cy="2799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9480" cy="279960"/>
            </a:xfrm>
            <a:custGeom>
              <a:avLst/>
              <a:gdLst/>
              <a:ahLst/>
              <a:cxnLst/>
              <a:rect l="l" t="t" r="r" b="b"/>
              <a:pathLst>
                <a:path w="609480" h="279960">
                  <a:moveTo>
                    <a:pt x="139980" y="0"/>
                  </a:moveTo>
                  <a:lnTo>
                    <a:pt x="469499" y="0"/>
                  </a:lnTo>
                  <a:cubicBezTo>
                    <a:pt x="506625" y="0"/>
                    <a:pt x="542229" y="14748"/>
                    <a:pt x="568480" y="40999"/>
                  </a:cubicBezTo>
                  <a:cubicBezTo>
                    <a:pt x="594732" y="67251"/>
                    <a:pt x="609480" y="102855"/>
                    <a:pt x="609480" y="139980"/>
                  </a:cubicBezTo>
                  <a:lnTo>
                    <a:pt x="609480" y="139980"/>
                  </a:lnTo>
                  <a:cubicBezTo>
                    <a:pt x="609480" y="177105"/>
                    <a:pt x="594732" y="212710"/>
                    <a:pt x="568480" y="238961"/>
                  </a:cubicBezTo>
                  <a:cubicBezTo>
                    <a:pt x="542229" y="265212"/>
                    <a:pt x="506625" y="279960"/>
                    <a:pt x="469499" y="279960"/>
                  </a:cubicBezTo>
                  <a:lnTo>
                    <a:pt x="139980" y="279960"/>
                  </a:lnTo>
                  <a:cubicBezTo>
                    <a:pt x="102855" y="279960"/>
                    <a:pt x="67251" y="265212"/>
                    <a:pt x="40999" y="238961"/>
                  </a:cubicBezTo>
                  <a:cubicBezTo>
                    <a:pt x="14748" y="212710"/>
                    <a:pt x="0" y="177105"/>
                    <a:pt x="0" y="139980"/>
                  </a:cubicBezTo>
                  <a:lnTo>
                    <a:pt x="0" y="139980"/>
                  </a:lnTo>
                  <a:cubicBezTo>
                    <a:pt x="0" y="102855"/>
                    <a:pt x="14748" y="67251"/>
                    <a:pt x="40999" y="40999"/>
                  </a:cubicBezTo>
                  <a:cubicBezTo>
                    <a:pt x="67251" y="14748"/>
                    <a:pt x="102855" y="0"/>
                    <a:pt x="13998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609479" cy="356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Sensor fusion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(LiDAR and IMU)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1172" y="6242417"/>
            <a:ext cx="2314117" cy="950318"/>
            <a:chOff x="0" y="0"/>
            <a:chExt cx="609479" cy="2502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9480" cy="250289"/>
            </a:xfrm>
            <a:custGeom>
              <a:avLst/>
              <a:gdLst/>
              <a:ahLst/>
              <a:cxnLst/>
              <a:rect l="l" t="t" r="r" b="b"/>
              <a:pathLst>
                <a:path w="609480" h="250289">
                  <a:moveTo>
                    <a:pt x="125145" y="0"/>
                  </a:moveTo>
                  <a:lnTo>
                    <a:pt x="484335" y="0"/>
                  </a:lnTo>
                  <a:cubicBezTo>
                    <a:pt x="517525" y="0"/>
                    <a:pt x="549356" y="13185"/>
                    <a:pt x="572825" y="36654"/>
                  </a:cubicBezTo>
                  <a:cubicBezTo>
                    <a:pt x="596295" y="60123"/>
                    <a:pt x="609480" y="91954"/>
                    <a:pt x="609480" y="125145"/>
                  </a:cubicBezTo>
                  <a:lnTo>
                    <a:pt x="609480" y="125145"/>
                  </a:lnTo>
                  <a:cubicBezTo>
                    <a:pt x="609480" y="194260"/>
                    <a:pt x="553450" y="250289"/>
                    <a:pt x="484335" y="250289"/>
                  </a:cubicBezTo>
                  <a:lnTo>
                    <a:pt x="125145" y="250289"/>
                  </a:lnTo>
                  <a:cubicBezTo>
                    <a:pt x="91954" y="250289"/>
                    <a:pt x="60123" y="237105"/>
                    <a:pt x="36654" y="213635"/>
                  </a:cubicBezTo>
                  <a:cubicBezTo>
                    <a:pt x="13185" y="190166"/>
                    <a:pt x="0" y="158335"/>
                    <a:pt x="0" y="125145"/>
                  </a:cubicBezTo>
                  <a:lnTo>
                    <a:pt x="0" y="125145"/>
                  </a:lnTo>
                  <a:cubicBezTo>
                    <a:pt x="0" y="91954"/>
                    <a:pt x="13185" y="60123"/>
                    <a:pt x="36654" y="36654"/>
                  </a:cubicBezTo>
                  <a:cubicBezTo>
                    <a:pt x="60123" y="13185"/>
                    <a:pt x="91954" y="0"/>
                    <a:pt x="1251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609479" cy="32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RTAB-map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SLAM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21172" y="7594532"/>
            <a:ext cx="2314117" cy="950318"/>
            <a:chOff x="0" y="0"/>
            <a:chExt cx="609479" cy="25028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9480" cy="250289"/>
            </a:xfrm>
            <a:custGeom>
              <a:avLst/>
              <a:gdLst/>
              <a:ahLst/>
              <a:cxnLst/>
              <a:rect l="l" t="t" r="r" b="b"/>
              <a:pathLst>
                <a:path w="609480" h="250289">
                  <a:moveTo>
                    <a:pt x="125145" y="0"/>
                  </a:moveTo>
                  <a:lnTo>
                    <a:pt x="484335" y="0"/>
                  </a:lnTo>
                  <a:cubicBezTo>
                    <a:pt x="517525" y="0"/>
                    <a:pt x="549356" y="13185"/>
                    <a:pt x="572825" y="36654"/>
                  </a:cubicBezTo>
                  <a:cubicBezTo>
                    <a:pt x="596295" y="60123"/>
                    <a:pt x="609480" y="91954"/>
                    <a:pt x="609480" y="125145"/>
                  </a:cubicBezTo>
                  <a:lnTo>
                    <a:pt x="609480" y="125145"/>
                  </a:lnTo>
                  <a:cubicBezTo>
                    <a:pt x="609480" y="194260"/>
                    <a:pt x="553450" y="250289"/>
                    <a:pt x="484335" y="250289"/>
                  </a:cubicBezTo>
                  <a:lnTo>
                    <a:pt x="125145" y="250289"/>
                  </a:lnTo>
                  <a:cubicBezTo>
                    <a:pt x="91954" y="250289"/>
                    <a:pt x="60123" y="237105"/>
                    <a:pt x="36654" y="213635"/>
                  </a:cubicBezTo>
                  <a:cubicBezTo>
                    <a:pt x="13185" y="190166"/>
                    <a:pt x="0" y="158335"/>
                    <a:pt x="0" y="125145"/>
                  </a:cubicBezTo>
                  <a:lnTo>
                    <a:pt x="0" y="125145"/>
                  </a:lnTo>
                  <a:cubicBezTo>
                    <a:pt x="0" y="91954"/>
                    <a:pt x="13185" y="60123"/>
                    <a:pt x="36654" y="36654"/>
                  </a:cubicBezTo>
                  <a:cubicBezTo>
                    <a:pt x="60123" y="13185"/>
                    <a:pt x="91954" y="0"/>
                    <a:pt x="1251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609479" cy="32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Environmental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map generation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60239" y="2835379"/>
            <a:ext cx="3299061" cy="1543965"/>
            <a:chOff x="0" y="0"/>
            <a:chExt cx="868888" cy="4066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8888" cy="406641"/>
            </a:xfrm>
            <a:custGeom>
              <a:avLst/>
              <a:gdLst/>
              <a:ahLst/>
              <a:cxnLst/>
              <a:rect l="l" t="t" r="r" b="b"/>
              <a:pathLst>
                <a:path w="868888" h="406641">
                  <a:moveTo>
                    <a:pt x="119682" y="0"/>
                  </a:moveTo>
                  <a:lnTo>
                    <a:pt x="749206" y="0"/>
                  </a:lnTo>
                  <a:cubicBezTo>
                    <a:pt x="815305" y="0"/>
                    <a:pt x="868888" y="53583"/>
                    <a:pt x="868888" y="119682"/>
                  </a:cubicBezTo>
                  <a:lnTo>
                    <a:pt x="868888" y="286959"/>
                  </a:lnTo>
                  <a:cubicBezTo>
                    <a:pt x="868888" y="318701"/>
                    <a:pt x="856279" y="349142"/>
                    <a:pt x="833834" y="371587"/>
                  </a:cubicBezTo>
                  <a:cubicBezTo>
                    <a:pt x="811390" y="394032"/>
                    <a:pt x="780948" y="406641"/>
                    <a:pt x="749206" y="406641"/>
                  </a:cubicBezTo>
                  <a:lnTo>
                    <a:pt x="119682" y="406641"/>
                  </a:lnTo>
                  <a:cubicBezTo>
                    <a:pt x="87940" y="406641"/>
                    <a:pt x="57499" y="394032"/>
                    <a:pt x="35054" y="371587"/>
                  </a:cubicBezTo>
                  <a:cubicBezTo>
                    <a:pt x="12609" y="349142"/>
                    <a:pt x="0" y="318701"/>
                    <a:pt x="0" y="286959"/>
                  </a:cubicBezTo>
                  <a:lnTo>
                    <a:pt x="0" y="119682"/>
                  </a:lnTo>
                  <a:cubicBezTo>
                    <a:pt x="0" y="87940"/>
                    <a:pt x="12609" y="57499"/>
                    <a:pt x="35054" y="35054"/>
                  </a:cubicBezTo>
                  <a:cubicBezTo>
                    <a:pt x="57499" y="12609"/>
                    <a:pt x="87940" y="0"/>
                    <a:pt x="1196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868888" cy="482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CONTROL AND NAVIGATION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452711" y="4779394"/>
            <a:ext cx="2314117" cy="1062973"/>
            <a:chOff x="0" y="0"/>
            <a:chExt cx="609479" cy="2799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9480" cy="279960"/>
            </a:xfrm>
            <a:custGeom>
              <a:avLst/>
              <a:gdLst/>
              <a:ahLst/>
              <a:cxnLst/>
              <a:rect l="l" t="t" r="r" b="b"/>
              <a:pathLst>
                <a:path w="609480" h="279960">
                  <a:moveTo>
                    <a:pt x="139980" y="0"/>
                  </a:moveTo>
                  <a:lnTo>
                    <a:pt x="469499" y="0"/>
                  </a:lnTo>
                  <a:cubicBezTo>
                    <a:pt x="506625" y="0"/>
                    <a:pt x="542229" y="14748"/>
                    <a:pt x="568480" y="40999"/>
                  </a:cubicBezTo>
                  <a:cubicBezTo>
                    <a:pt x="594732" y="67251"/>
                    <a:pt x="609480" y="102855"/>
                    <a:pt x="609480" y="139980"/>
                  </a:cubicBezTo>
                  <a:lnTo>
                    <a:pt x="609480" y="139980"/>
                  </a:lnTo>
                  <a:cubicBezTo>
                    <a:pt x="609480" y="177105"/>
                    <a:pt x="594732" y="212710"/>
                    <a:pt x="568480" y="238961"/>
                  </a:cubicBezTo>
                  <a:cubicBezTo>
                    <a:pt x="542229" y="265212"/>
                    <a:pt x="506625" y="279960"/>
                    <a:pt x="469499" y="279960"/>
                  </a:cubicBezTo>
                  <a:lnTo>
                    <a:pt x="139980" y="279960"/>
                  </a:lnTo>
                  <a:cubicBezTo>
                    <a:pt x="102855" y="279960"/>
                    <a:pt x="67251" y="265212"/>
                    <a:pt x="40999" y="238961"/>
                  </a:cubicBezTo>
                  <a:cubicBezTo>
                    <a:pt x="14748" y="212710"/>
                    <a:pt x="0" y="177105"/>
                    <a:pt x="0" y="139980"/>
                  </a:cubicBezTo>
                  <a:lnTo>
                    <a:pt x="0" y="139980"/>
                  </a:lnTo>
                  <a:cubicBezTo>
                    <a:pt x="0" y="102855"/>
                    <a:pt x="14748" y="67251"/>
                    <a:pt x="40999" y="40999"/>
                  </a:cubicBezTo>
                  <a:cubicBezTo>
                    <a:pt x="67251" y="14748"/>
                    <a:pt x="102855" y="0"/>
                    <a:pt x="13998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609479" cy="356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Navigation System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(Path planning)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452711" y="6242417"/>
            <a:ext cx="2314117" cy="950318"/>
            <a:chOff x="0" y="0"/>
            <a:chExt cx="609479" cy="25028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09480" cy="250289"/>
            </a:xfrm>
            <a:custGeom>
              <a:avLst/>
              <a:gdLst/>
              <a:ahLst/>
              <a:cxnLst/>
              <a:rect l="l" t="t" r="r" b="b"/>
              <a:pathLst>
                <a:path w="609480" h="250289">
                  <a:moveTo>
                    <a:pt x="125145" y="0"/>
                  </a:moveTo>
                  <a:lnTo>
                    <a:pt x="484335" y="0"/>
                  </a:lnTo>
                  <a:cubicBezTo>
                    <a:pt x="517525" y="0"/>
                    <a:pt x="549356" y="13185"/>
                    <a:pt x="572825" y="36654"/>
                  </a:cubicBezTo>
                  <a:cubicBezTo>
                    <a:pt x="596295" y="60123"/>
                    <a:pt x="609480" y="91954"/>
                    <a:pt x="609480" y="125145"/>
                  </a:cubicBezTo>
                  <a:lnTo>
                    <a:pt x="609480" y="125145"/>
                  </a:lnTo>
                  <a:cubicBezTo>
                    <a:pt x="609480" y="194260"/>
                    <a:pt x="553450" y="250289"/>
                    <a:pt x="484335" y="250289"/>
                  </a:cubicBezTo>
                  <a:lnTo>
                    <a:pt x="125145" y="250289"/>
                  </a:lnTo>
                  <a:cubicBezTo>
                    <a:pt x="91954" y="250289"/>
                    <a:pt x="60123" y="237105"/>
                    <a:pt x="36654" y="213635"/>
                  </a:cubicBezTo>
                  <a:cubicBezTo>
                    <a:pt x="13185" y="190166"/>
                    <a:pt x="0" y="158335"/>
                    <a:pt x="0" y="125145"/>
                  </a:cubicBezTo>
                  <a:lnTo>
                    <a:pt x="0" y="125145"/>
                  </a:lnTo>
                  <a:cubicBezTo>
                    <a:pt x="0" y="91954"/>
                    <a:pt x="13185" y="60123"/>
                    <a:pt x="36654" y="36654"/>
                  </a:cubicBezTo>
                  <a:cubicBezTo>
                    <a:pt x="60123" y="13185"/>
                    <a:pt x="91954" y="0"/>
                    <a:pt x="1251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609479" cy="32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Obstacle Avoidance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452711" y="7594532"/>
            <a:ext cx="2314117" cy="950318"/>
            <a:chOff x="0" y="0"/>
            <a:chExt cx="609479" cy="25028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09480" cy="250289"/>
            </a:xfrm>
            <a:custGeom>
              <a:avLst/>
              <a:gdLst/>
              <a:ahLst/>
              <a:cxnLst/>
              <a:rect l="l" t="t" r="r" b="b"/>
              <a:pathLst>
                <a:path w="609480" h="250289">
                  <a:moveTo>
                    <a:pt x="125145" y="0"/>
                  </a:moveTo>
                  <a:lnTo>
                    <a:pt x="484335" y="0"/>
                  </a:lnTo>
                  <a:cubicBezTo>
                    <a:pt x="517525" y="0"/>
                    <a:pt x="549356" y="13185"/>
                    <a:pt x="572825" y="36654"/>
                  </a:cubicBezTo>
                  <a:cubicBezTo>
                    <a:pt x="596295" y="60123"/>
                    <a:pt x="609480" y="91954"/>
                    <a:pt x="609480" y="125145"/>
                  </a:cubicBezTo>
                  <a:lnTo>
                    <a:pt x="609480" y="125145"/>
                  </a:lnTo>
                  <a:cubicBezTo>
                    <a:pt x="609480" y="194260"/>
                    <a:pt x="553450" y="250289"/>
                    <a:pt x="484335" y="250289"/>
                  </a:cubicBezTo>
                  <a:lnTo>
                    <a:pt x="125145" y="250289"/>
                  </a:lnTo>
                  <a:cubicBezTo>
                    <a:pt x="91954" y="250289"/>
                    <a:pt x="60123" y="237105"/>
                    <a:pt x="36654" y="213635"/>
                  </a:cubicBezTo>
                  <a:cubicBezTo>
                    <a:pt x="13185" y="190166"/>
                    <a:pt x="0" y="158335"/>
                    <a:pt x="0" y="125145"/>
                  </a:cubicBezTo>
                  <a:lnTo>
                    <a:pt x="0" y="125145"/>
                  </a:lnTo>
                  <a:cubicBezTo>
                    <a:pt x="0" y="91954"/>
                    <a:pt x="13185" y="60123"/>
                    <a:pt x="36654" y="36654"/>
                  </a:cubicBezTo>
                  <a:cubicBezTo>
                    <a:pt x="60123" y="13185"/>
                    <a:pt x="91954" y="0"/>
                    <a:pt x="1251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609479" cy="32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Motion Control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613100" y="2247900"/>
            <a:ext cx="9139917" cy="6287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endParaRPr dirty="0"/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is split into two main parts: Sensing + Perception and Control + Navigation.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 decisions are based on the generated map, with obstacle avoidance using LiDAR.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web control UI is designed using Flask, HTML, and JavaScript, and is hosted on a local network.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Intended features of the UI include map display, navigation buttons, and live robot status updates.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interface would provide an intuitive GUI alternative to RViz for non-technical users.</a:t>
            </a:r>
          </a:p>
        </p:txBody>
      </p:sp>
      <p:sp>
        <p:nvSpPr>
          <p:cNvPr id="35" name="Slide Number Placeholder 6">
            <a:extLst>
              <a:ext uri="{FF2B5EF4-FFF2-40B4-BE49-F238E27FC236}">
                <a16:creationId xmlns:a16="http://schemas.microsoft.com/office/drawing/2014/main" id="{E992E5D6-3FC0-7DB5-DF7C-04603EC3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10</a:t>
            </a:fld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401" y="1794036"/>
            <a:ext cx="17363316" cy="7792157"/>
            <a:chOff x="0" y="0"/>
            <a:chExt cx="3834600" cy="1720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4600" cy="1720858"/>
            </a:xfrm>
            <a:custGeom>
              <a:avLst/>
              <a:gdLst/>
              <a:ahLst/>
              <a:cxnLst/>
              <a:rect l="l" t="t" r="r" b="b"/>
              <a:pathLst>
                <a:path w="3834600" h="1720858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698118"/>
                  </a:lnTo>
                  <a:cubicBezTo>
                    <a:pt x="3834600" y="1704149"/>
                    <a:pt x="3832204" y="1709933"/>
                    <a:pt x="3827939" y="1714198"/>
                  </a:cubicBezTo>
                  <a:cubicBezTo>
                    <a:pt x="3823675" y="1718462"/>
                    <a:pt x="3817891" y="1720858"/>
                    <a:pt x="3811860" y="1720858"/>
                  </a:cubicBezTo>
                  <a:lnTo>
                    <a:pt x="22740" y="1720858"/>
                  </a:lnTo>
                  <a:cubicBezTo>
                    <a:pt x="16709" y="1720858"/>
                    <a:pt x="10925" y="1718462"/>
                    <a:pt x="6660" y="1714198"/>
                  </a:cubicBezTo>
                  <a:cubicBezTo>
                    <a:pt x="2396" y="1709933"/>
                    <a:pt x="0" y="1704149"/>
                    <a:pt x="0" y="1698118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3834600" cy="1911358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algn="just">
                <a:lnSpc>
                  <a:spcPts val="47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74041" y="175895"/>
            <a:ext cx="9139917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SLAM &amp; NAVIGATION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960239" y="2835379"/>
            <a:ext cx="3299061" cy="1543965"/>
            <a:chOff x="0" y="0"/>
            <a:chExt cx="868888" cy="4066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8888" cy="406641"/>
            </a:xfrm>
            <a:custGeom>
              <a:avLst/>
              <a:gdLst/>
              <a:ahLst/>
              <a:cxnLst/>
              <a:rect l="l" t="t" r="r" b="b"/>
              <a:pathLst>
                <a:path w="868888" h="406641">
                  <a:moveTo>
                    <a:pt x="119682" y="0"/>
                  </a:moveTo>
                  <a:lnTo>
                    <a:pt x="749206" y="0"/>
                  </a:lnTo>
                  <a:cubicBezTo>
                    <a:pt x="815305" y="0"/>
                    <a:pt x="868888" y="53583"/>
                    <a:pt x="868888" y="119682"/>
                  </a:cubicBezTo>
                  <a:lnTo>
                    <a:pt x="868888" y="286959"/>
                  </a:lnTo>
                  <a:cubicBezTo>
                    <a:pt x="868888" y="318701"/>
                    <a:pt x="856279" y="349142"/>
                    <a:pt x="833834" y="371587"/>
                  </a:cubicBezTo>
                  <a:cubicBezTo>
                    <a:pt x="811390" y="394032"/>
                    <a:pt x="780948" y="406641"/>
                    <a:pt x="749206" y="406641"/>
                  </a:cubicBezTo>
                  <a:lnTo>
                    <a:pt x="119682" y="406641"/>
                  </a:lnTo>
                  <a:cubicBezTo>
                    <a:pt x="87940" y="406641"/>
                    <a:pt x="57499" y="394032"/>
                    <a:pt x="35054" y="371587"/>
                  </a:cubicBezTo>
                  <a:cubicBezTo>
                    <a:pt x="12609" y="349142"/>
                    <a:pt x="0" y="318701"/>
                    <a:pt x="0" y="286959"/>
                  </a:cubicBezTo>
                  <a:lnTo>
                    <a:pt x="0" y="119682"/>
                  </a:lnTo>
                  <a:cubicBezTo>
                    <a:pt x="0" y="87940"/>
                    <a:pt x="12609" y="57499"/>
                    <a:pt x="35054" y="35054"/>
                  </a:cubicBezTo>
                  <a:cubicBezTo>
                    <a:pt x="57499" y="12609"/>
                    <a:pt x="87940" y="0"/>
                    <a:pt x="1196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68888" cy="482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SLAM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AND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NAVIGATION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52711" y="4583479"/>
            <a:ext cx="2314121" cy="1398222"/>
            <a:chOff x="0" y="-51599"/>
            <a:chExt cx="609480" cy="3682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9480" cy="292056"/>
            </a:xfrm>
            <a:custGeom>
              <a:avLst/>
              <a:gdLst/>
              <a:ahLst/>
              <a:cxnLst/>
              <a:rect l="l" t="t" r="r" b="b"/>
              <a:pathLst>
                <a:path w="609480" h="292056">
                  <a:moveTo>
                    <a:pt x="146028" y="0"/>
                  </a:moveTo>
                  <a:lnTo>
                    <a:pt x="463451" y="0"/>
                  </a:lnTo>
                  <a:cubicBezTo>
                    <a:pt x="502181" y="0"/>
                    <a:pt x="539323" y="15385"/>
                    <a:pt x="566709" y="42771"/>
                  </a:cubicBezTo>
                  <a:cubicBezTo>
                    <a:pt x="594094" y="70156"/>
                    <a:pt x="609480" y="107299"/>
                    <a:pt x="609480" y="146028"/>
                  </a:cubicBezTo>
                  <a:lnTo>
                    <a:pt x="609480" y="146028"/>
                  </a:lnTo>
                  <a:cubicBezTo>
                    <a:pt x="609480" y="226677"/>
                    <a:pt x="544101" y="292056"/>
                    <a:pt x="463451" y="292056"/>
                  </a:cubicBezTo>
                  <a:lnTo>
                    <a:pt x="146028" y="292056"/>
                  </a:lnTo>
                  <a:cubicBezTo>
                    <a:pt x="65379" y="292056"/>
                    <a:pt x="0" y="226677"/>
                    <a:pt x="0" y="146028"/>
                  </a:cubicBezTo>
                  <a:lnTo>
                    <a:pt x="0" y="146028"/>
                  </a:lnTo>
                  <a:cubicBezTo>
                    <a:pt x="0" y="65379"/>
                    <a:pt x="65379" y="0"/>
                    <a:pt x="1460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1599"/>
              <a:ext cx="609479" cy="368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Dynamic Window Approach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(Path planning)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452711" y="6037461"/>
            <a:ext cx="2314121" cy="1239640"/>
            <a:chOff x="0" y="-53980"/>
            <a:chExt cx="609480" cy="3264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9480" cy="250289"/>
            </a:xfrm>
            <a:custGeom>
              <a:avLst/>
              <a:gdLst/>
              <a:ahLst/>
              <a:cxnLst/>
              <a:rect l="l" t="t" r="r" b="b"/>
              <a:pathLst>
                <a:path w="609480" h="250289">
                  <a:moveTo>
                    <a:pt x="125145" y="0"/>
                  </a:moveTo>
                  <a:lnTo>
                    <a:pt x="484335" y="0"/>
                  </a:lnTo>
                  <a:cubicBezTo>
                    <a:pt x="517525" y="0"/>
                    <a:pt x="549356" y="13185"/>
                    <a:pt x="572825" y="36654"/>
                  </a:cubicBezTo>
                  <a:cubicBezTo>
                    <a:pt x="596295" y="60123"/>
                    <a:pt x="609480" y="91954"/>
                    <a:pt x="609480" y="125145"/>
                  </a:cubicBezTo>
                  <a:lnTo>
                    <a:pt x="609480" y="125145"/>
                  </a:lnTo>
                  <a:cubicBezTo>
                    <a:pt x="609480" y="194260"/>
                    <a:pt x="553450" y="250289"/>
                    <a:pt x="484335" y="250289"/>
                  </a:cubicBezTo>
                  <a:lnTo>
                    <a:pt x="125145" y="250289"/>
                  </a:lnTo>
                  <a:cubicBezTo>
                    <a:pt x="91954" y="250289"/>
                    <a:pt x="60123" y="237105"/>
                    <a:pt x="36654" y="213635"/>
                  </a:cubicBezTo>
                  <a:cubicBezTo>
                    <a:pt x="13185" y="190166"/>
                    <a:pt x="0" y="158335"/>
                    <a:pt x="0" y="125145"/>
                  </a:cubicBezTo>
                  <a:lnTo>
                    <a:pt x="0" y="125145"/>
                  </a:lnTo>
                  <a:cubicBezTo>
                    <a:pt x="0" y="91954"/>
                    <a:pt x="13185" y="60123"/>
                    <a:pt x="36654" y="36654"/>
                  </a:cubicBezTo>
                  <a:cubicBezTo>
                    <a:pt x="60123" y="13185"/>
                    <a:pt x="91954" y="0"/>
                    <a:pt x="1251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3980"/>
              <a:ext cx="609479" cy="32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A* algorithm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(Localization)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452711" y="7594532"/>
            <a:ext cx="2314117" cy="950318"/>
            <a:chOff x="0" y="0"/>
            <a:chExt cx="609479" cy="25028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9480" cy="250289"/>
            </a:xfrm>
            <a:custGeom>
              <a:avLst/>
              <a:gdLst/>
              <a:ahLst/>
              <a:cxnLst/>
              <a:rect l="l" t="t" r="r" b="b"/>
              <a:pathLst>
                <a:path w="609480" h="250289">
                  <a:moveTo>
                    <a:pt x="125145" y="0"/>
                  </a:moveTo>
                  <a:lnTo>
                    <a:pt x="484335" y="0"/>
                  </a:lnTo>
                  <a:cubicBezTo>
                    <a:pt x="517525" y="0"/>
                    <a:pt x="549356" y="13185"/>
                    <a:pt x="572825" y="36654"/>
                  </a:cubicBezTo>
                  <a:cubicBezTo>
                    <a:pt x="596295" y="60123"/>
                    <a:pt x="609480" y="91954"/>
                    <a:pt x="609480" y="125145"/>
                  </a:cubicBezTo>
                  <a:lnTo>
                    <a:pt x="609480" y="125145"/>
                  </a:lnTo>
                  <a:cubicBezTo>
                    <a:pt x="609480" y="194260"/>
                    <a:pt x="553450" y="250289"/>
                    <a:pt x="484335" y="250289"/>
                  </a:cubicBezTo>
                  <a:lnTo>
                    <a:pt x="125145" y="250289"/>
                  </a:lnTo>
                  <a:cubicBezTo>
                    <a:pt x="91954" y="250289"/>
                    <a:pt x="60123" y="237105"/>
                    <a:pt x="36654" y="213635"/>
                  </a:cubicBezTo>
                  <a:cubicBezTo>
                    <a:pt x="13185" y="190166"/>
                    <a:pt x="0" y="158335"/>
                    <a:pt x="0" y="125145"/>
                  </a:cubicBezTo>
                  <a:lnTo>
                    <a:pt x="0" y="125145"/>
                  </a:lnTo>
                  <a:cubicBezTo>
                    <a:pt x="0" y="91954"/>
                    <a:pt x="13185" y="60123"/>
                    <a:pt x="36654" y="36654"/>
                  </a:cubicBezTo>
                  <a:cubicBezTo>
                    <a:pt x="60123" y="13185"/>
                    <a:pt x="91954" y="0"/>
                    <a:pt x="1251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609479" cy="32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Motion Control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35564" y="2227459"/>
            <a:ext cx="13068870" cy="676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endParaRPr/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Odometry, IMU, and LiDAR data are combined via EKF for more reliable localization.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robot autonomously explores and maps the environment as it moves.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RViz Displays live mapping, robot pose, and goal points for monitoring robot state.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Path Planning (DWA)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Dynamic Window Approach calculates safe and feasible velocity commands to avoid obstacles.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Global Planner (A*)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A* algorithm computes optimal path from current position to goal on the global map.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Users can click on the RViz map to assign destination goals; the robot autonomously moves to the selected point.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80BA6BEE-4031-B943-5ED2-B2198CEB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11</a:t>
            </a:fld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401" y="1794036"/>
            <a:ext cx="17363316" cy="7792157"/>
            <a:chOff x="0" y="0"/>
            <a:chExt cx="3834600" cy="1720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4600" cy="1720858"/>
            </a:xfrm>
            <a:custGeom>
              <a:avLst/>
              <a:gdLst/>
              <a:ahLst/>
              <a:cxnLst/>
              <a:rect l="l" t="t" r="r" b="b"/>
              <a:pathLst>
                <a:path w="3834600" h="1720858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698118"/>
                  </a:lnTo>
                  <a:cubicBezTo>
                    <a:pt x="3834600" y="1704149"/>
                    <a:pt x="3832204" y="1709933"/>
                    <a:pt x="3827939" y="1714198"/>
                  </a:cubicBezTo>
                  <a:cubicBezTo>
                    <a:pt x="3823675" y="1718462"/>
                    <a:pt x="3817891" y="1720858"/>
                    <a:pt x="3811860" y="1720858"/>
                  </a:cubicBezTo>
                  <a:lnTo>
                    <a:pt x="22740" y="1720858"/>
                  </a:lnTo>
                  <a:cubicBezTo>
                    <a:pt x="16709" y="1720858"/>
                    <a:pt x="10925" y="1718462"/>
                    <a:pt x="6660" y="1714198"/>
                  </a:cubicBezTo>
                  <a:cubicBezTo>
                    <a:pt x="2396" y="1709933"/>
                    <a:pt x="0" y="1704149"/>
                    <a:pt x="0" y="1698118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3834600" cy="1911358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algn="just">
                <a:lnSpc>
                  <a:spcPts val="4759"/>
                </a:lnSpc>
              </a:pPr>
              <a:endParaRPr/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14447"/>
          <a:stretch/>
        </p:blipFill>
        <p:spPr>
          <a:xfrm>
            <a:off x="12344401" y="1957981"/>
            <a:ext cx="4914900" cy="747529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74041" y="175895"/>
            <a:ext cx="9139917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SLAM &amp; NAVIGATION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4968" y="2576708"/>
            <a:ext cx="11306149" cy="5133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endParaRPr dirty="0"/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Odometry, IMU, and LiDAR data are combined via EKF for more reliable localization.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robot autonomously explores and maps the environment as it navigates.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a faulty leg, the robot experiences difficulty in movement, which affects accurate mapping and leads to improper SLAM results.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impaired leg movement further hampers destination goals, as poor localization prevents the robot from reaching the desired points.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1246062-0C51-654E-E1EB-EC3D9D31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12</a:t>
            </a:fld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401" y="1794036"/>
            <a:ext cx="17363316" cy="7792157"/>
            <a:chOff x="0" y="0"/>
            <a:chExt cx="3834600" cy="1720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4600" cy="1720858"/>
            </a:xfrm>
            <a:custGeom>
              <a:avLst/>
              <a:gdLst/>
              <a:ahLst/>
              <a:cxnLst/>
              <a:rect l="l" t="t" r="r" b="b"/>
              <a:pathLst>
                <a:path w="3834600" h="1720858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698118"/>
                  </a:lnTo>
                  <a:cubicBezTo>
                    <a:pt x="3834600" y="1704149"/>
                    <a:pt x="3832204" y="1709933"/>
                    <a:pt x="3827939" y="1714198"/>
                  </a:cubicBezTo>
                  <a:cubicBezTo>
                    <a:pt x="3823675" y="1718462"/>
                    <a:pt x="3817891" y="1720858"/>
                    <a:pt x="3811860" y="1720858"/>
                  </a:cubicBezTo>
                  <a:lnTo>
                    <a:pt x="22740" y="1720858"/>
                  </a:lnTo>
                  <a:cubicBezTo>
                    <a:pt x="16709" y="1720858"/>
                    <a:pt x="10925" y="1718462"/>
                    <a:pt x="6660" y="1714198"/>
                  </a:cubicBezTo>
                  <a:cubicBezTo>
                    <a:pt x="2396" y="1709933"/>
                    <a:pt x="0" y="1704149"/>
                    <a:pt x="0" y="1698118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3834600" cy="1911358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algn="just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6856" y="2318264"/>
            <a:ext cx="3086100" cy="1543050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JETHEXA HEXAPOD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574041" y="175895"/>
            <a:ext cx="9139917" cy="91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WORKFLOW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76856" y="7461764"/>
            <a:ext cx="3086100" cy="1543050"/>
            <a:chOff x="0" y="0"/>
            <a:chExt cx="8128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128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MAP DISPLAY NAVIGATION CONTROLS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237240" y="4937639"/>
            <a:ext cx="3086100" cy="154305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ROSBRIDGE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WEBSOCKET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237240" y="7461764"/>
            <a:ext cx="3086100" cy="1543050"/>
            <a:chOff x="0" y="0"/>
            <a:chExt cx="8128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8128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WEB INTERFACE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62090" y="2318264"/>
            <a:ext cx="3086100" cy="1543050"/>
            <a:chOff x="0" y="0"/>
            <a:chExt cx="812800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8128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RVIZ VISUALIZATION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99665" y="2318264"/>
            <a:ext cx="3086100" cy="1543050"/>
            <a:chOff x="0" y="0"/>
            <a:chExt cx="812800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8128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ROS NAVIGATION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237240" y="2318264"/>
            <a:ext cx="3086100" cy="1543050"/>
            <a:chOff x="0" y="0"/>
            <a:chExt cx="8128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8128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SLAM IMPLEMENTATION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4162956" y="3089789"/>
            <a:ext cx="107428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8323340" y="3089789"/>
            <a:ext cx="10763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2485765" y="3089789"/>
            <a:ext cx="10763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>
            <a:off x="6780290" y="6480689"/>
            <a:ext cx="0" cy="9810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2619906" y="3861314"/>
            <a:ext cx="4160384" cy="10763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 flipV="1">
            <a:off x="4162956" y="8205023"/>
            <a:ext cx="948136" cy="282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 flipH="1">
            <a:off x="6780290" y="3861314"/>
            <a:ext cx="4162425" cy="106084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5" name="TextBox 35"/>
          <p:cNvSpPr txBox="1"/>
          <p:nvPr/>
        </p:nvSpPr>
        <p:spPr>
          <a:xfrm>
            <a:off x="9399665" y="5221968"/>
            <a:ext cx="7737364" cy="282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framework allows you to effectively mimic the RViz functionality in a web browser while providing control capabilities for users who may not be familiar with the ROS ecosystem.</a:t>
            </a:r>
          </a:p>
        </p:txBody>
      </p:sp>
      <p:sp>
        <p:nvSpPr>
          <p:cNvPr id="39" name="Slide Number Placeholder 6">
            <a:extLst>
              <a:ext uri="{FF2B5EF4-FFF2-40B4-BE49-F238E27FC236}">
                <a16:creationId xmlns:a16="http://schemas.microsoft.com/office/drawing/2014/main" id="{A1DB19C7-89F2-176F-B9B3-E70CAA26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13</a:t>
            </a:fld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3885" y="1821391"/>
            <a:ext cx="17799760" cy="8309544"/>
            <a:chOff x="0" y="0"/>
            <a:chExt cx="4182231" cy="19524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82231" cy="1952410"/>
            </a:xfrm>
            <a:custGeom>
              <a:avLst/>
              <a:gdLst/>
              <a:ahLst/>
              <a:cxnLst/>
              <a:rect l="l" t="t" r="r" b="b"/>
              <a:pathLst>
                <a:path w="4182231" h="1952410">
                  <a:moveTo>
                    <a:pt x="22182" y="0"/>
                  </a:moveTo>
                  <a:lnTo>
                    <a:pt x="4160049" y="0"/>
                  </a:lnTo>
                  <a:cubicBezTo>
                    <a:pt x="4172300" y="0"/>
                    <a:pt x="4182231" y="9931"/>
                    <a:pt x="4182231" y="22182"/>
                  </a:cubicBezTo>
                  <a:lnTo>
                    <a:pt x="4182231" y="1930228"/>
                  </a:lnTo>
                  <a:cubicBezTo>
                    <a:pt x="4182231" y="1942479"/>
                    <a:pt x="4172300" y="1952410"/>
                    <a:pt x="4160049" y="1952410"/>
                  </a:cubicBezTo>
                  <a:lnTo>
                    <a:pt x="22182" y="1952410"/>
                  </a:lnTo>
                  <a:cubicBezTo>
                    <a:pt x="9931" y="1952410"/>
                    <a:pt x="0" y="1942479"/>
                    <a:pt x="0" y="1930228"/>
                  </a:cubicBezTo>
                  <a:lnTo>
                    <a:pt x="0" y="22182"/>
                  </a:lnTo>
                  <a:cubicBezTo>
                    <a:pt x="0" y="9931"/>
                    <a:pt x="9931" y="0"/>
                    <a:pt x="2218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182231" cy="2028610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8856" y="4444630"/>
            <a:ext cx="4220345" cy="412046"/>
          </a:xfrm>
          <a:custGeom>
            <a:avLst/>
            <a:gdLst/>
            <a:ahLst/>
            <a:cxnLst/>
            <a:rect l="l" t="t" r="r" b="b"/>
            <a:pathLst>
              <a:path w="4220345" h="412046">
                <a:moveTo>
                  <a:pt x="0" y="0"/>
                </a:moveTo>
                <a:lnTo>
                  <a:pt x="4220345" y="0"/>
                </a:lnTo>
                <a:lnTo>
                  <a:pt x="4220345" y="412045"/>
                </a:lnTo>
                <a:lnTo>
                  <a:pt x="0" y="412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0471" y="5256725"/>
            <a:ext cx="5765118" cy="2513969"/>
          </a:xfrm>
          <a:custGeom>
            <a:avLst/>
            <a:gdLst/>
            <a:ahLst/>
            <a:cxnLst/>
            <a:rect l="l" t="t" r="r" b="b"/>
            <a:pathLst>
              <a:path w="5765118" h="2513969">
                <a:moveTo>
                  <a:pt x="0" y="0"/>
                </a:moveTo>
                <a:lnTo>
                  <a:pt x="5765117" y="0"/>
                </a:lnTo>
                <a:lnTo>
                  <a:pt x="5765117" y="2513969"/>
                </a:lnTo>
                <a:lnTo>
                  <a:pt x="0" y="2513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700211" y="4444630"/>
            <a:ext cx="2661451" cy="482775"/>
          </a:xfrm>
          <a:custGeom>
            <a:avLst/>
            <a:gdLst/>
            <a:ahLst/>
            <a:cxnLst/>
            <a:rect l="l" t="t" r="r" b="b"/>
            <a:pathLst>
              <a:path w="2661451" h="482775">
                <a:moveTo>
                  <a:pt x="0" y="0"/>
                </a:moveTo>
                <a:lnTo>
                  <a:pt x="2661452" y="0"/>
                </a:lnTo>
                <a:lnTo>
                  <a:pt x="2661452" y="482774"/>
                </a:lnTo>
                <a:lnTo>
                  <a:pt x="0" y="482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14802" y="5256725"/>
            <a:ext cx="4187486" cy="1502730"/>
          </a:xfrm>
          <a:custGeom>
            <a:avLst/>
            <a:gdLst/>
            <a:ahLst/>
            <a:cxnLst/>
            <a:rect l="l" t="t" r="r" b="b"/>
            <a:pathLst>
              <a:path w="4187486" h="1502730">
                <a:moveTo>
                  <a:pt x="0" y="0"/>
                </a:moveTo>
                <a:lnTo>
                  <a:pt x="4187485" y="0"/>
                </a:lnTo>
                <a:lnTo>
                  <a:pt x="4187485" y="1502730"/>
                </a:lnTo>
                <a:lnTo>
                  <a:pt x="0" y="1502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11812" y="4686017"/>
            <a:ext cx="7784683" cy="3332080"/>
          </a:xfrm>
          <a:custGeom>
            <a:avLst/>
            <a:gdLst/>
            <a:ahLst/>
            <a:cxnLst/>
            <a:rect l="l" t="t" r="r" b="b"/>
            <a:pathLst>
              <a:path w="7784683" h="3332080">
                <a:moveTo>
                  <a:pt x="0" y="0"/>
                </a:moveTo>
                <a:lnTo>
                  <a:pt x="7784683" y="0"/>
                </a:lnTo>
                <a:lnTo>
                  <a:pt x="7784683" y="3332080"/>
                </a:lnTo>
                <a:lnTo>
                  <a:pt x="0" y="3332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39201" y="307975"/>
            <a:ext cx="8209598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MATHEMATICAL PART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2871" y="2517050"/>
            <a:ext cx="17322259" cy="145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robot’s state  x(k)=[x, y, θ]ᵀ is estimated using a Kalman Filter (KF).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Localization relies on predicting and correcting the state based on sensor data.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012079" y="1965191"/>
            <a:ext cx="9956308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State Estimation for Localization (Kalman Filter/EKF)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4058" y="3748315"/>
            <a:ext cx="2174698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State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00211" y="3748315"/>
            <a:ext cx="2750971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 State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72384" y="3748315"/>
            <a:ext cx="342384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Kalman Filter Update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37FF924D-85E8-93A8-D2EC-33CC3F0D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14</a:t>
            </a:fld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858A409A-9047-C961-E1E2-6BA289BCE45E}"/>
              </a:ext>
            </a:extLst>
          </p:cNvPr>
          <p:cNvGrpSpPr/>
          <p:nvPr/>
        </p:nvGrpSpPr>
        <p:grpSpPr>
          <a:xfrm>
            <a:off x="253885" y="1821391"/>
            <a:ext cx="17799760" cy="8309544"/>
            <a:chOff x="0" y="0"/>
            <a:chExt cx="4182231" cy="1952410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D7D6B82D-705E-601A-D9F3-B675922D6556}"/>
                </a:ext>
              </a:extLst>
            </p:cNvPr>
            <p:cNvSpPr/>
            <p:nvPr/>
          </p:nvSpPr>
          <p:spPr>
            <a:xfrm>
              <a:off x="0" y="0"/>
              <a:ext cx="4182231" cy="1952410"/>
            </a:xfrm>
            <a:custGeom>
              <a:avLst/>
              <a:gdLst/>
              <a:ahLst/>
              <a:cxnLst/>
              <a:rect l="l" t="t" r="r" b="b"/>
              <a:pathLst>
                <a:path w="4182231" h="1952410">
                  <a:moveTo>
                    <a:pt x="22182" y="0"/>
                  </a:moveTo>
                  <a:lnTo>
                    <a:pt x="4160049" y="0"/>
                  </a:lnTo>
                  <a:cubicBezTo>
                    <a:pt x="4172300" y="0"/>
                    <a:pt x="4182231" y="9931"/>
                    <a:pt x="4182231" y="22182"/>
                  </a:cubicBezTo>
                  <a:lnTo>
                    <a:pt x="4182231" y="1930228"/>
                  </a:lnTo>
                  <a:cubicBezTo>
                    <a:pt x="4182231" y="1942479"/>
                    <a:pt x="4172300" y="1952410"/>
                    <a:pt x="4160049" y="1952410"/>
                  </a:cubicBezTo>
                  <a:lnTo>
                    <a:pt x="22182" y="1952410"/>
                  </a:lnTo>
                  <a:cubicBezTo>
                    <a:pt x="9931" y="1952410"/>
                    <a:pt x="0" y="1942479"/>
                    <a:pt x="0" y="1930228"/>
                  </a:cubicBezTo>
                  <a:lnTo>
                    <a:pt x="0" y="22182"/>
                  </a:lnTo>
                  <a:cubicBezTo>
                    <a:pt x="0" y="9931"/>
                    <a:pt x="9931" y="0"/>
                    <a:pt x="2218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ABB20D5C-0B8E-E76F-A14B-F3EFE5DF91B7}"/>
                </a:ext>
              </a:extLst>
            </p:cNvPr>
            <p:cNvSpPr txBox="1"/>
            <p:nvPr/>
          </p:nvSpPr>
          <p:spPr>
            <a:xfrm>
              <a:off x="0" y="-76200"/>
              <a:ext cx="4182231" cy="2028610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308029" y="5601185"/>
            <a:ext cx="1881540" cy="574516"/>
          </a:xfrm>
          <a:custGeom>
            <a:avLst/>
            <a:gdLst/>
            <a:ahLst/>
            <a:cxnLst/>
            <a:rect l="l" t="t" r="r" b="b"/>
            <a:pathLst>
              <a:path w="1881540" h="574516">
                <a:moveTo>
                  <a:pt x="0" y="0"/>
                </a:moveTo>
                <a:lnTo>
                  <a:pt x="1881540" y="0"/>
                </a:lnTo>
                <a:lnTo>
                  <a:pt x="1881540" y="574516"/>
                </a:lnTo>
                <a:lnTo>
                  <a:pt x="0" y="574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0563782" y="6918922"/>
            <a:ext cx="6934036" cy="1839847"/>
          </a:xfrm>
          <a:custGeom>
            <a:avLst/>
            <a:gdLst/>
            <a:ahLst/>
            <a:cxnLst/>
            <a:rect l="l" t="t" r="r" b="b"/>
            <a:pathLst>
              <a:path w="6934036" h="1839847">
                <a:moveTo>
                  <a:pt x="0" y="0"/>
                </a:moveTo>
                <a:lnTo>
                  <a:pt x="6934036" y="0"/>
                </a:lnTo>
                <a:lnTo>
                  <a:pt x="6934036" y="1839847"/>
                </a:lnTo>
                <a:lnTo>
                  <a:pt x="0" y="1839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375" b="-637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876314" y="2776220"/>
            <a:ext cx="16535373" cy="152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RTAB-Map SLAM constructs a pose graph where:</a:t>
            </a:r>
          </a:p>
          <a:p>
            <a:pPr marL="604516" lvl="1" indent="-302258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Nodes → Robot position</a:t>
            </a:r>
          </a:p>
          <a:p>
            <a:pPr marL="604516" lvl="1" indent="-302258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Edges → Constraints between poses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832610"/>
            <a:ext cx="16230600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Sparse Linear Algebra for Pose Graph Optimization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39201" y="307975"/>
            <a:ext cx="8209598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MATHEMATICAL PART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0794" y="4739390"/>
            <a:ext cx="4690930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Optimization Formulation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69001" y="4739390"/>
            <a:ext cx="5923599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Sparse Linear System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907BAA31-F38E-49F4-528F-F2D49CFD61B7}"/>
                  </a:ext>
                </a:extLst>
              </p:cNvPr>
              <p:cNvSpPr txBox="1"/>
              <p:nvPr/>
            </p:nvSpPr>
            <p:spPr>
              <a:xfrm>
                <a:off x="2745310" y="5948462"/>
                <a:ext cx="3761899" cy="50013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91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l-G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)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𝜖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𝐶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/>
                                          <a:sym typeface="Times New 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/>
                                              <a:sym typeface="Times New 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/>
                                              <a:sym typeface="Times New Roman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/>
                                              <a:sym typeface="Times New Roman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/>
                                              <a:sym typeface="Times New Roman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/>
                                                  <a:sym typeface="Times New Roman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/>
                                                  <a:sym typeface="Times New Roman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/>
                                                  <a:sym typeface="Times New Roman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/>
                                                  <a:sym typeface="Times New Roman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/>
                                                  <a:sym typeface="Times New Roman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sz="3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/>
                                                  <a:sym typeface="Times New Roman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/>
                                                  <a:sym typeface="Times New Roman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  <a:sym typeface="Times New 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907BAA31-F38E-49F4-528F-F2D49CFD6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10" y="5948462"/>
                <a:ext cx="3761899" cy="500137"/>
              </a:xfrm>
              <a:prstGeom prst="rect">
                <a:avLst/>
              </a:prstGeom>
              <a:blipFill>
                <a:blip r:embed="rId5"/>
                <a:stretch>
                  <a:fillRect l="-16694" t="-473171" r="-20259" b="-5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480FA0-2F4A-221B-82E3-93296AAA73EF}"/>
                  </a:ext>
                </a:extLst>
              </p:cNvPr>
              <p:cNvSpPr txBox="1"/>
              <p:nvPr/>
            </p:nvSpPr>
            <p:spPr>
              <a:xfrm>
                <a:off x="1524000" y="7129605"/>
                <a:ext cx="6477000" cy="1629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Robot poses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:Error between observed and estimated pose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C: Set of edges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480FA0-2F4A-221B-82E3-93296AAA7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7129605"/>
                <a:ext cx="6477000" cy="1629164"/>
              </a:xfrm>
              <a:prstGeom prst="rect">
                <a:avLst/>
              </a:prstGeom>
              <a:blipFill>
                <a:blip r:embed="rId6"/>
                <a:stretch>
                  <a:fillRect l="-1411" t="-2996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61DAF458-75C8-F09B-2EC5-8C4421E7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15</a:t>
            </a:fld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B57357C5-2BCF-F571-5AFC-9A907C544C45}"/>
              </a:ext>
            </a:extLst>
          </p:cNvPr>
          <p:cNvGrpSpPr/>
          <p:nvPr/>
        </p:nvGrpSpPr>
        <p:grpSpPr>
          <a:xfrm>
            <a:off x="253885" y="1821391"/>
            <a:ext cx="17799760" cy="8309544"/>
            <a:chOff x="0" y="0"/>
            <a:chExt cx="4182231" cy="1952410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55DD6B06-9B9B-B272-4391-9C263973978C}"/>
                </a:ext>
              </a:extLst>
            </p:cNvPr>
            <p:cNvSpPr/>
            <p:nvPr/>
          </p:nvSpPr>
          <p:spPr>
            <a:xfrm>
              <a:off x="0" y="0"/>
              <a:ext cx="4182231" cy="1952410"/>
            </a:xfrm>
            <a:custGeom>
              <a:avLst/>
              <a:gdLst/>
              <a:ahLst/>
              <a:cxnLst/>
              <a:rect l="l" t="t" r="r" b="b"/>
              <a:pathLst>
                <a:path w="4182231" h="1952410">
                  <a:moveTo>
                    <a:pt x="22182" y="0"/>
                  </a:moveTo>
                  <a:lnTo>
                    <a:pt x="4160049" y="0"/>
                  </a:lnTo>
                  <a:cubicBezTo>
                    <a:pt x="4172300" y="0"/>
                    <a:pt x="4182231" y="9931"/>
                    <a:pt x="4182231" y="22182"/>
                  </a:cubicBezTo>
                  <a:lnTo>
                    <a:pt x="4182231" y="1930228"/>
                  </a:lnTo>
                  <a:cubicBezTo>
                    <a:pt x="4182231" y="1942479"/>
                    <a:pt x="4172300" y="1952410"/>
                    <a:pt x="4160049" y="1952410"/>
                  </a:cubicBezTo>
                  <a:lnTo>
                    <a:pt x="22182" y="1952410"/>
                  </a:lnTo>
                  <a:cubicBezTo>
                    <a:pt x="9931" y="1952410"/>
                    <a:pt x="0" y="1942479"/>
                    <a:pt x="0" y="1930228"/>
                  </a:cubicBezTo>
                  <a:lnTo>
                    <a:pt x="0" y="22182"/>
                  </a:lnTo>
                  <a:cubicBezTo>
                    <a:pt x="0" y="9931"/>
                    <a:pt x="9931" y="0"/>
                    <a:pt x="2218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9C2F6B4C-39B0-5846-FEC5-6901BF35312A}"/>
                </a:ext>
              </a:extLst>
            </p:cNvPr>
            <p:cNvSpPr txBox="1"/>
            <p:nvPr/>
          </p:nvSpPr>
          <p:spPr>
            <a:xfrm>
              <a:off x="0" y="-76200"/>
              <a:ext cx="4182231" cy="2028610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6314" y="2781300"/>
            <a:ext cx="16535373" cy="152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RTAB-Map SLAM constructs a pose graph where:</a:t>
            </a:r>
          </a:p>
          <a:p>
            <a:pPr marL="604516" lvl="1" indent="-302258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Nodes → Robot position</a:t>
            </a:r>
          </a:p>
          <a:p>
            <a:pPr marL="604516" lvl="1" indent="-302258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Edges → Constraints between poses</a:t>
            </a:r>
          </a:p>
        </p:txBody>
      </p:sp>
      <p:sp>
        <p:nvSpPr>
          <p:cNvPr id="7" name="Freeform 7"/>
          <p:cNvSpPr/>
          <p:nvPr/>
        </p:nvSpPr>
        <p:spPr>
          <a:xfrm>
            <a:off x="4016735" y="5714801"/>
            <a:ext cx="2044931" cy="571699"/>
          </a:xfrm>
          <a:custGeom>
            <a:avLst/>
            <a:gdLst/>
            <a:ahLst/>
            <a:cxnLst/>
            <a:rect l="l" t="t" r="r" b="b"/>
            <a:pathLst>
              <a:path w="2044931" h="571699">
                <a:moveTo>
                  <a:pt x="0" y="0"/>
                </a:moveTo>
                <a:lnTo>
                  <a:pt x="2044932" y="0"/>
                </a:lnTo>
                <a:lnTo>
                  <a:pt x="2044932" y="571699"/>
                </a:lnTo>
                <a:lnTo>
                  <a:pt x="0" y="571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" b="-313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92017" y="6624003"/>
            <a:ext cx="6591312" cy="2369924"/>
          </a:xfrm>
          <a:custGeom>
            <a:avLst/>
            <a:gdLst/>
            <a:ahLst/>
            <a:cxnLst/>
            <a:rect l="l" t="t" r="r" b="b"/>
            <a:pathLst>
              <a:path w="6591312" h="2369924">
                <a:moveTo>
                  <a:pt x="0" y="0"/>
                </a:moveTo>
                <a:lnTo>
                  <a:pt x="6591312" y="0"/>
                </a:lnTo>
                <a:lnTo>
                  <a:pt x="6591312" y="2369924"/>
                </a:lnTo>
                <a:lnTo>
                  <a:pt x="0" y="2369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43" r="-892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832610"/>
            <a:ext cx="16230600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Sparse Linear Algebra for Pose Graph Optimization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39201" y="307975"/>
            <a:ext cx="8209598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MATHEMATICAL PART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1160" y="4794621"/>
            <a:ext cx="6693026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Solving Using Cholesky Decomposition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9A203E-E1C5-7A61-65B4-EE338CAE4B9D}"/>
              </a:ext>
            </a:extLst>
          </p:cNvPr>
          <p:cNvSpPr txBox="1"/>
          <p:nvPr/>
        </p:nvSpPr>
        <p:spPr>
          <a:xfrm>
            <a:off x="9653816" y="3251418"/>
            <a:ext cx="693872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matrices save memory &amp; computation.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consistency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 closure correction.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221B211-677D-5205-371E-AC3ABEFC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16</a:t>
            </a:fld>
            <a:endParaRPr 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78F1E261-C733-E8B8-1E24-76236D53C948}"/>
              </a:ext>
            </a:extLst>
          </p:cNvPr>
          <p:cNvGrpSpPr/>
          <p:nvPr/>
        </p:nvGrpSpPr>
        <p:grpSpPr>
          <a:xfrm>
            <a:off x="253885" y="1821391"/>
            <a:ext cx="17799760" cy="8309544"/>
            <a:chOff x="0" y="0"/>
            <a:chExt cx="4182231" cy="1952410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E74ADAC-1A8A-F721-DCBF-0A8297D438DA}"/>
                </a:ext>
              </a:extLst>
            </p:cNvPr>
            <p:cNvSpPr/>
            <p:nvPr/>
          </p:nvSpPr>
          <p:spPr>
            <a:xfrm>
              <a:off x="0" y="0"/>
              <a:ext cx="4182231" cy="1952410"/>
            </a:xfrm>
            <a:custGeom>
              <a:avLst/>
              <a:gdLst/>
              <a:ahLst/>
              <a:cxnLst/>
              <a:rect l="l" t="t" r="r" b="b"/>
              <a:pathLst>
                <a:path w="4182231" h="1952410">
                  <a:moveTo>
                    <a:pt x="22182" y="0"/>
                  </a:moveTo>
                  <a:lnTo>
                    <a:pt x="4160049" y="0"/>
                  </a:lnTo>
                  <a:cubicBezTo>
                    <a:pt x="4172300" y="0"/>
                    <a:pt x="4182231" y="9931"/>
                    <a:pt x="4182231" y="22182"/>
                  </a:cubicBezTo>
                  <a:lnTo>
                    <a:pt x="4182231" y="1930228"/>
                  </a:lnTo>
                  <a:cubicBezTo>
                    <a:pt x="4182231" y="1942479"/>
                    <a:pt x="4172300" y="1952410"/>
                    <a:pt x="4160049" y="1952410"/>
                  </a:cubicBezTo>
                  <a:lnTo>
                    <a:pt x="22182" y="1952410"/>
                  </a:lnTo>
                  <a:cubicBezTo>
                    <a:pt x="9931" y="1952410"/>
                    <a:pt x="0" y="1942479"/>
                    <a:pt x="0" y="1930228"/>
                  </a:cubicBezTo>
                  <a:lnTo>
                    <a:pt x="0" y="22182"/>
                  </a:lnTo>
                  <a:cubicBezTo>
                    <a:pt x="0" y="9931"/>
                    <a:pt x="9931" y="0"/>
                    <a:pt x="2218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E8ED16B1-295D-6320-873B-542694217184}"/>
                </a:ext>
              </a:extLst>
            </p:cNvPr>
            <p:cNvSpPr txBox="1"/>
            <p:nvPr/>
          </p:nvSpPr>
          <p:spPr>
            <a:xfrm>
              <a:off x="0" y="-76200"/>
              <a:ext cx="4182231" cy="2028610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85633" y="3009900"/>
            <a:ext cx="5246645" cy="301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 Matching in Visual SLAM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FFT for fast feature correlation in SLAM.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cross-correlation in the frequency domain: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48210" y="6288088"/>
            <a:ext cx="4838190" cy="531812"/>
          </a:xfrm>
          <a:custGeom>
            <a:avLst/>
            <a:gdLst/>
            <a:ahLst/>
            <a:cxnLst/>
            <a:rect l="l" t="t" r="r" b="b"/>
            <a:pathLst>
              <a:path w="4838190" h="531812">
                <a:moveTo>
                  <a:pt x="0" y="0"/>
                </a:moveTo>
                <a:lnTo>
                  <a:pt x="4838190" y="0"/>
                </a:lnTo>
                <a:lnTo>
                  <a:pt x="4838190" y="531812"/>
                </a:lnTo>
                <a:lnTo>
                  <a:pt x="0" y="531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7099" y="7599719"/>
            <a:ext cx="6021509" cy="1752912"/>
          </a:xfrm>
          <a:custGeom>
            <a:avLst/>
            <a:gdLst/>
            <a:ahLst/>
            <a:cxnLst/>
            <a:rect l="l" t="t" r="r" b="b"/>
            <a:pathLst>
              <a:path w="6021509" h="1752912">
                <a:moveTo>
                  <a:pt x="0" y="0"/>
                </a:moveTo>
                <a:lnTo>
                  <a:pt x="6021509" y="0"/>
                </a:lnTo>
                <a:lnTo>
                  <a:pt x="6021509" y="1752912"/>
                </a:lnTo>
                <a:lnTo>
                  <a:pt x="0" y="175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49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61134" y="5768217"/>
            <a:ext cx="4673666" cy="1571554"/>
          </a:xfrm>
          <a:custGeom>
            <a:avLst/>
            <a:gdLst/>
            <a:ahLst/>
            <a:cxnLst/>
            <a:rect l="l" t="t" r="r" b="b"/>
            <a:pathLst>
              <a:path w="4673666" h="1571554">
                <a:moveTo>
                  <a:pt x="0" y="0"/>
                </a:moveTo>
                <a:lnTo>
                  <a:pt x="4673666" y="0"/>
                </a:lnTo>
                <a:lnTo>
                  <a:pt x="4673666" y="1571554"/>
                </a:lnTo>
                <a:lnTo>
                  <a:pt x="0" y="1571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49118" y="7516135"/>
            <a:ext cx="6088519" cy="2176620"/>
          </a:xfrm>
          <a:custGeom>
            <a:avLst/>
            <a:gdLst/>
            <a:ahLst/>
            <a:cxnLst/>
            <a:rect l="l" t="t" r="r" b="b"/>
            <a:pathLst>
              <a:path w="6088519" h="2176620">
                <a:moveTo>
                  <a:pt x="0" y="0"/>
                </a:moveTo>
                <a:lnTo>
                  <a:pt x="6088519" y="0"/>
                </a:lnTo>
                <a:lnTo>
                  <a:pt x="6088519" y="2176620"/>
                </a:lnTo>
                <a:lnTo>
                  <a:pt x="0" y="2176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3467389" y="6279276"/>
            <a:ext cx="3296611" cy="549435"/>
          </a:xfrm>
          <a:custGeom>
            <a:avLst/>
            <a:gdLst/>
            <a:ahLst/>
            <a:cxnLst/>
            <a:rect l="l" t="t" r="r" b="b"/>
            <a:pathLst>
              <a:path w="3296611" h="549435">
                <a:moveTo>
                  <a:pt x="0" y="0"/>
                </a:moveTo>
                <a:lnTo>
                  <a:pt x="3296612" y="0"/>
                </a:lnTo>
                <a:lnTo>
                  <a:pt x="3296612" y="549435"/>
                </a:lnTo>
                <a:lnTo>
                  <a:pt x="0" y="549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93737" y="7468625"/>
            <a:ext cx="5459908" cy="1939359"/>
          </a:xfrm>
          <a:custGeom>
            <a:avLst/>
            <a:gdLst/>
            <a:ahLst/>
            <a:cxnLst/>
            <a:rect l="l" t="t" r="r" b="b"/>
            <a:pathLst>
              <a:path w="5459908" h="1939359">
                <a:moveTo>
                  <a:pt x="0" y="0"/>
                </a:moveTo>
                <a:lnTo>
                  <a:pt x="5459908" y="0"/>
                </a:lnTo>
                <a:lnTo>
                  <a:pt x="5459908" y="1939360"/>
                </a:lnTo>
                <a:lnTo>
                  <a:pt x="0" y="1939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39201" y="310837"/>
            <a:ext cx="8209598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MATHEMATICAL PART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06503" y="2171700"/>
            <a:ext cx="9074994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FFT/DFT in SLAM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93994" y="3004075"/>
            <a:ext cx="5682444" cy="301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LiDAR and Sonar Signal Processing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DFT (Discrete Fourier Transform) enhances spatial feature extraction from LiDAR &amp; sonar scans.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88415" y="3004075"/>
            <a:ext cx="5613952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Frequency Domain Noise Filtering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FFT-based filtering removes high-frequency noise: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D5BBC5C-FB74-4D2A-8ABD-94B3BD37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17</a:t>
            </a:fld>
            <a:endParaRPr 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06403A98-A54A-2720-A0DF-941537EF79DB}"/>
              </a:ext>
            </a:extLst>
          </p:cNvPr>
          <p:cNvGrpSpPr/>
          <p:nvPr/>
        </p:nvGrpSpPr>
        <p:grpSpPr>
          <a:xfrm>
            <a:off x="253885" y="1821391"/>
            <a:ext cx="17799760" cy="8309544"/>
            <a:chOff x="0" y="0"/>
            <a:chExt cx="4182231" cy="1952410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ED00241C-062A-72AC-2F3E-D15E18D20560}"/>
                </a:ext>
              </a:extLst>
            </p:cNvPr>
            <p:cNvSpPr/>
            <p:nvPr/>
          </p:nvSpPr>
          <p:spPr>
            <a:xfrm>
              <a:off x="0" y="0"/>
              <a:ext cx="4182231" cy="1952410"/>
            </a:xfrm>
            <a:custGeom>
              <a:avLst/>
              <a:gdLst/>
              <a:ahLst/>
              <a:cxnLst/>
              <a:rect l="l" t="t" r="r" b="b"/>
              <a:pathLst>
                <a:path w="4182231" h="1952410">
                  <a:moveTo>
                    <a:pt x="22182" y="0"/>
                  </a:moveTo>
                  <a:lnTo>
                    <a:pt x="4160049" y="0"/>
                  </a:lnTo>
                  <a:cubicBezTo>
                    <a:pt x="4172300" y="0"/>
                    <a:pt x="4182231" y="9931"/>
                    <a:pt x="4182231" y="22182"/>
                  </a:cubicBezTo>
                  <a:lnTo>
                    <a:pt x="4182231" y="1930228"/>
                  </a:lnTo>
                  <a:cubicBezTo>
                    <a:pt x="4182231" y="1942479"/>
                    <a:pt x="4172300" y="1952410"/>
                    <a:pt x="4160049" y="1952410"/>
                  </a:cubicBezTo>
                  <a:lnTo>
                    <a:pt x="22182" y="1952410"/>
                  </a:lnTo>
                  <a:cubicBezTo>
                    <a:pt x="9931" y="1952410"/>
                    <a:pt x="0" y="1942479"/>
                    <a:pt x="0" y="1930228"/>
                  </a:cubicBezTo>
                  <a:lnTo>
                    <a:pt x="0" y="22182"/>
                  </a:lnTo>
                  <a:cubicBezTo>
                    <a:pt x="0" y="9931"/>
                    <a:pt x="9931" y="0"/>
                    <a:pt x="2218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03B98141-092C-3660-9368-0434A6E1D848}"/>
                </a:ext>
              </a:extLst>
            </p:cNvPr>
            <p:cNvSpPr txBox="1"/>
            <p:nvPr/>
          </p:nvSpPr>
          <p:spPr>
            <a:xfrm>
              <a:off x="0" y="-76200"/>
              <a:ext cx="4182231" cy="2028610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89821" y="1880589"/>
            <a:ext cx="5246645" cy="450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RTAB-Map internally builds a pose graph, each robot pose becomes a node, and movements between them create edges.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optimization of this graph is based on sparse linear algebra techniques like solving large sparse matrices using Cholesky decomposition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7460799"/>
            <a:ext cx="1366383" cy="1704106"/>
          </a:xfrm>
          <a:custGeom>
            <a:avLst/>
            <a:gdLst/>
            <a:ahLst/>
            <a:cxnLst/>
            <a:rect l="l" t="t" r="r" b="b"/>
            <a:pathLst>
              <a:path w="1366383" h="1704106">
                <a:moveTo>
                  <a:pt x="0" y="0"/>
                </a:moveTo>
                <a:lnTo>
                  <a:pt x="1366383" y="0"/>
                </a:lnTo>
                <a:lnTo>
                  <a:pt x="1366383" y="1704106"/>
                </a:lnTo>
                <a:lnTo>
                  <a:pt x="0" y="1704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82653" y="317500"/>
            <a:ext cx="10122694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MATHEMATICAL FUNCTION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4526" y="1880589"/>
            <a:ext cx="5246645" cy="301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Robot needs accurate localization for mapping and navigation. By applying Extended Kalman Filter we combine odometry and IMU sensor data to estimate the robot’s current pose.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63052" y="1880589"/>
            <a:ext cx="5246645" cy="499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SLAM require precise feature matching between frames or signals. RTAB-Map internally uses frequency domain techniques like FFT to enhance these operations.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LiDAR, FFT filters out high-frequency noise from distance signals, which improves obstacle detection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89586" y="7491162"/>
            <a:ext cx="12708827" cy="152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work together in our robotic system to enable stable navigation. EKF keeps the robot localized, sparse optimization ensures that the map remains accurate over time, and FFT/DFT contribute to clean, reliable data input for SLAM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892917" y="7460799"/>
            <a:ext cx="1366383" cy="1704106"/>
          </a:xfrm>
          <a:custGeom>
            <a:avLst/>
            <a:gdLst/>
            <a:ahLst/>
            <a:cxnLst/>
            <a:rect l="l" t="t" r="r" b="b"/>
            <a:pathLst>
              <a:path w="1366383" h="1704106">
                <a:moveTo>
                  <a:pt x="0" y="0"/>
                </a:moveTo>
                <a:lnTo>
                  <a:pt x="1366383" y="0"/>
                </a:lnTo>
                <a:lnTo>
                  <a:pt x="1366383" y="1704106"/>
                </a:lnTo>
                <a:lnTo>
                  <a:pt x="0" y="1704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D1C06B5-533D-EC0F-75D5-8C2283CF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18</a:t>
            </a:fld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18F60-B549-2B44-09AE-9D9EE182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C30FF60-11DB-E88D-A8B5-C22F9E6B226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3862308A-5588-FD05-A4D2-C448DCFD53BD}"/>
              </a:ext>
            </a:extLst>
          </p:cNvPr>
          <p:cNvGrpSpPr/>
          <p:nvPr/>
        </p:nvGrpSpPr>
        <p:grpSpPr>
          <a:xfrm>
            <a:off x="253885" y="1821391"/>
            <a:ext cx="17799760" cy="8309544"/>
            <a:chOff x="0" y="0"/>
            <a:chExt cx="4182231" cy="1952410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390C22CD-E6E0-12DA-76F0-B55B01B1E13E}"/>
                </a:ext>
              </a:extLst>
            </p:cNvPr>
            <p:cNvSpPr/>
            <p:nvPr/>
          </p:nvSpPr>
          <p:spPr>
            <a:xfrm>
              <a:off x="0" y="0"/>
              <a:ext cx="4182231" cy="1952410"/>
            </a:xfrm>
            <a:custGeom>
              <a:avLst/>
              <a:gdLst/>
              <a:ahLst/>
              <a:cxnLst/>
              <a:rect l="l" t="t" r="r" b="b"/>
              <a:pathLst>
                <a:path w="4182231" h="1952410">
                  <a:moveTo>
                    <a:pt x="22182" y="0"/>
                  </a:moveTo>
                  <a:lnTo>
                    <a:pt x="4160049" y="0"/>
                  </a:lnTo>
                  <a:cubicBezTo>
                    <a:pt x="4172300" y="0"/>
                    <a:pt x="4182231" y="9931"/>
                    <a:pt x="4182231" y="22182"/>
                  </a:cubicBezTo>
                  <a:lnTo>
                    <a:pt x="4182231" y="1930228"/>
                  </a:lnTo>
                  <a:cubicBezTo>
                    <a:pt x="4182231" y="1942479"/>
                    <a:pt x="4172300" y="1952410"/>
                    <a:pt x="4160049" y="1952410"/>
                  </a:cubicBezTo>
                  <a:lnTo>
                    <a:pt x="22182" y="1952410"/>
                  </a:lnTo>
                  <a:cubicBezTo>
                    <a:pt x="9931" y="1952410"/>
                    <a:pt x="0" y="1942479"/>
                    <a:pt x="0" y="1930228"/>
                  </a:cubicBezTo>
                  <a:lnTo>
                    <a:pt x="0" y="22182"/>
                  </a:lnTo>
                  <a:cubicBezTo>
                    <a:pt x="0" y="9931"/>
                    <a:pt x="9931" y="0"/>
                    <a:pt x="2218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A49EF88D-DA34-E238-F32D-7C1B4BDA9E0E}"/>
                </a:ext>
              </a:extLst>
            </p:cNvPr>
            <p:cNvSpPr txBox="1"/>
            <p:nvPr/>
          </p:nvSpPr>
          <p:spPr>
            <a:xfrm>
              <a:off x="0" y="-76200"/>
              <a:ext cx="4182231" cy="2028610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20C29AB0-07AA-BE28-44CA-968539623E88}"/>
              </a:ext>
            </a:extLst>
          </p:cNvPr>
          <p:cNvSpPr txBox="1"/>
          <p:nvPr/>
        </p:nvSpPr>
        <p:spPr>
          <a:xfrm>
            <a:off x="5039201" y="310837"/>
            <a:ext cx="8209598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MATHEMATICAL PART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134A3D6-D73D-26C0-ADED-92465118954C}"/>
              </a:ext>
            </a:extLst>
          </p:cNvPr>
          <p:cNvSpPr txBox="1"/>
          <p:nvPr/>
        </p:nvSpPr>
        <p:spPr>
          <a:xfrm>
            <a:off x="4606503" y="2171700"/>
            <a:ext cx="9074994" cy="45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Short-Time Fourier Transform (STFT)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90AF25A-9E95-A01E-AD68-D6C79A07EC38}"/>
              </a:ext>
            </a:extLst>
          </p:cNvPr>
          <p:cNvSpPr txBox="1"/>
          <p:nvPr/>
        </p:nvSpPr>
        <p:spPr>
          <a:xfrm>
            <a:off x="1257300" y="3004075"/>
            <a:ext cx="15773400" cy="1459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 signals change over time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STFT helps break down the audio into small segments to analyze what frequencies are present at each time step.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31209F-CABB-8233-F089-E60307FC4649}"/>
                  </a:ext>
                </a:extLst>
              </p:cNvPr>
              <p:cNvSpPr txBox="1"/>
              <p:nvPr/>
            </p:nvSpPr>
            <p:spPr>
              <a:xfrm>
                <a:off x="5039201" y="4787888"/>
                <a:ext cx="7010400" cy="126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31209F-CABB-8233-F089-E60307FC4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201" y="4787888"/>
                <a:ext cx="7010400" cy="1267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7F82C5-F0DF-AFDD-49D4-C40EBC580292}"/>
                  </a:ext>
                </a:extLst>
              </p:cNvPr>
              <p:cNvSpPr txBox="1"/>
              <p:nvPr/>
            </p:nvSpPr>
            <p:spPr>
              <a:xfrm>
                <a:off x="1524000" y="6495883"/>
                <a:ext cx="6477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Discrete input signal (voice)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Window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Frequency content at time 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Fourier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kernal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7F82C5-F0DF-AFDD-49D4-C40EBC580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6495883"/>
                <a:ext cx="6477000" cy="1938992"/>
              </a:xfrm>
              <a:prstGeom prst="rect">
                <a:avLst/>
              </a:prstGeom>
              <a:blipFill>
                <a:blip r:embed="rId4"/>
                <a:stretch>
                  <a:fillRect l="-1411" t="-2516" b="-6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2601F-C10F-4476-8FE3-DFC1303C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565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0AB7D0D4-2C2B-187B-6F56-1EB282F4833F}"/>
              </a:ext>
            </a:extLst>
          </p:cNvPr>
          <p:cNvSpPr/>
          <p:nvPr/>
        </p:nvSpPr>
        <p:spPr>
          <a:xfrm>
            <a:off x="501401" y="1794036"/>
            <a:ext cx="17363316" cy="7792157"/>
          </a:xfrm>
          <a:custGeom>
            <a:avLst/>
            <a:gdLst/>
            <a:ahLst/>
            <a:cxnLst/>
            <a:rect l="l" t="t" r="r" b="b"/>
            <a:pathLst>
              <a:path w="3834600" h="1720858">
                <a:moveTo>
                  <a:pt x="22740" y="0"/>
                </a:moveTo>
                <a:lnTo>
                  <a:pt x="3811860" y="0"/>
                </a:lnTo>
                <a:cubicBezTo>
                  <a:pt x="3817891" y="0"/>
                  <a:pt x="3823675" y="2396"/>
                  <a:pt x="3827939" y="6660"/>
                </a:cubicBezTo>
                <a:cubicBezTo>
                  <a:pt x="3832204" y="10925"/>
                  <a:pt x="3834600" y="16709"/>
                  <a:pt x="3834600" y="22740"/>
                </a:cubicBezTo>
                <a:lnTo>
                  <a:pt x="3834600" y="1698118"/>
                </a:lnTo>
                <a:cubicBezTo>
                  <a:pt x="3834600" y="1704149"/>
                  <a:pt x="3832204" y="1709933"/>
                  <a:pt x="3827939" y="1714198"/>
                </a:cubicBezTo>
                <a:cubicBezTo>
                  <a:pt x="3823675" y="1718462"/>
                  <a:pt x="3817891" y="1720858"/>
                  <a:pt x="3811860" y="1720858"/>
                </a:cubicBezTo>
                <a:lnTo>
                  <a:pt x="22740" y="1720858"/>
                </a:lnTo>
                <a:cubicBezTo>
                  <a:pt x="16709" y="1720858"/>
                  <a:pt x="10925" y="1718462"/>
                  <a:pt x="6660" y="1714198"/>
                </a:cubicBezTo>
                <a:cubicBezTo>
                  <a:pt x="2396" y="1709933"/>
                  <a:pt x="0" y="1704149"/>
                  <a:pt x="0" y="1698118"/>
                </a:cubicBezTo>
                <a:lnTo>
                  <a:pt x="0" y="22740"/>
                </a:lnTo>
                <a:cubicBezTo>
                  <a:pt x="0" y="16709"/>
                  <a:pt x="2396" y="10925"/>
                  <a:pt x="6660" y="6660"/>
                </a:cubicBezTo>
                <a:cubicBezTo>
                  <a:pt x="10925" y="2396"/>
                  <a:pt x="16709" y="0"/>
                  <a:pt x="2274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000000"/>
            </a:solidFill>
            <a:prstDash val="lgDash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3679044" y="165100"/>
            <a:ext cx="10929913" cy="104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1872" y="1258945"/>
            <a:ext cx="17324257" cy="8685155"/>
          </a:xfrm>
          <a:prstGeom prst="rect">
            <a:avLst/>
          </a:prstGeom>
        </p:spPr>
        <p:txBody>
          <a:bodyPr lIns="63500" tIns="63500" rIns="63500" bIns="63500" rtlCol="0" anchor="ctr"/>
          <a:lstStyle/>
          <a:p>
            <a:pPr marL="604519" lvl="1" indent="-302260" algn="just">
              <a:lnSpc>
                <a:spcPts val="4759"/>
              </a:lnSpc>
              <a:buFont typeface="Arial"/>
              <a:buChar char="•"/>
            </a:pPr>
            <a:r>
              <a:rPr lang="en-US" sz="2799" spc="2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modern hospital settings, repetitive tasks such as delivering medications and monitoring patients can burden healthcare staff, leading to inefficiencies and errors.</a:t>
            </a:r>
          </a:p>
          <a:p>
            <a:pPr marL="604519" lvl="1" indent="-302260" algn="just">
              <a:lnSpc>
                <a:spcPts val="4759"/>
              </a:lnSpc>
              <a:buFont typeface="Arial"/>
              <a:buChar char="•"/>
            </a:pPr>
            <a:r>
              <a:rPr lang="en-US" sz="2799" spc="2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focuses on developing an autonomous robot equipped with LiDAR-based SLAM for navigation and a web interface for intuitive control.</a:t>
            </a:r>
          </a:p>
          <a:p>
            <a:pPr marL="604519" lvl="1" indent="-302260" algn="just">
              <a:lnSpc>
                <a:spcPts val="4759"/>
              </a:lnSpc>
              <a:buFont typeface="Arial"/>
              <a:buChar char="•"/>
            </a:pPr>
            <a:r>
              <a:rPr lang="en-US" sz="2799" spc="2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robotic ideas faced hardware limitations, but the availability of the </a:t>
            </a:r>
            <a:r>
              <a:rPr lang="en-US" sz="2799" spc="27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JetHexa</a:t>
            </a:r>
            <a:r>
              <a:rPr lang="en-US" sz="2799" spc="2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robot gave us a real opportunity to build something functional.</a:t>
            </a:r>
          </a:p>
          <a:p>
            <a:pPr marL="604519" lvl="1" indent="-302260" algn="just">
              <a:lnSpc>
                <a:spcPts val="4759"/>
              </a:lnSpc>
              <a:buFont typeface="Arial"/>
              <a:buChar char="•"/>
            </a:pPr>
            <a:r>
              <a:rPr lang="en-US" sz="2799" spc="2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robot uses laser-based sensing and onboard odometry for mapping and localization, which is visualized using RViz.</a:t>
            </a:r>
          </a:p>
          <a:p>
            <a:pPr algn="just">
              <a:lnSpc>
                <a:spcPts val="4759"/>
              </a:lnSpc>
            </a:pPr>
            <a:r>
              <a:rPr lang="en-US" sz="2799" b="1" spc="2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Expansion</a:t>
            </a:r>
          </a:p>
          <a:p>
            <a:pPr marL="604519" lvl="1" indent="-302260" algn="just">
              <a:lnSpc>
                <a:spcPts val="4759"/>
              </a:lnSpc>
              <a:buFont typeface="Arial"/>
              <a:buChar char="•"/>
            </a:pPr>
            <a:r>
              <a:rPr lang="en-US" sz="2799" spc="2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is designed to eventually integrate with hospital IT systems (like HIS/EHR), support medication delivery tasks, and automate scheduling and logging — although these features are not yet fully implemented.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B52C5-4956-C9C0-019F-8D9BF8D8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</a:t>
            </a:fld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401" y="1794036"/>
            <a:ext cx="17363316" cy="7792157"/>
            <a:chOff x="0" y="0"/>
            <a:chExt cx="3834600" cy="1720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4600" cy="1720858"/>
            </a:xfrm>
            <a:custGeom>
              <a:avLst/>
              <a:gdLst/>
              <a:ahLst/>
              <a:cxnLst/>
              <a:rect l="l" t="t" r="r" b="b"/>
              <a:pathLst>
                <a:path w="3834600" h="1720858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698118"/>
                  </a:lnTo>
                  <a:cubicBezTo>
                    <a:pt x="3834600" y="1704149"/>
                    <a:pt x="3832204" y="1709933"/>
                    <a:pt x="3827939" y="1714198"/>
                  </a:cubicBezTo>
                  <a:cubicBezTo>
                    <a:pt x="3823675" y="1718462"/>
                    <a:pt x="3817891" y="1720858"/>
                    <a:pt x="3811860" y="1720858"/>
                  </a:cubicBezTo>
                  <a:lnTo>
                    <a:pt x="22740" y="1720858"/>
                  </a:lnTo>
                  <a:cubicBezTo>
                    <a:pt x="16709" y="1720858"/>
                    <a:pt x="10925" y="1718462"/>
                    <a:pt x="6660" y="1714198"/>
                  </a:cubicBezTo>
                  <a:cubicBezTo>
                    <a:pt x="2396" y="1709933"/>
                    <a:pt x="0" y="1704149"/>
                    <a:pt x="0" y="1698118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3834600" cy="1911358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algn="just">
                <a:lnSpc>
                  <a:spcPts val="47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7473" y="1574961"/>
            <a:ext cx="8879015" cy="788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endParaRPr/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using Flask for backend handling and socket communication.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Connected to ROS via </a:t>
            </a: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rosbridge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publishing goals and subscribing to robot states.</a:t>
            </a:r>
          </a:p>
          <a:p>
            <a:pPr algn="just">
              <a:lnSpc>
                <a:spcPts val="4479"/>
              </a:lnSpc>
            </a:pP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Current Implementation status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map rendering using </a:t>
            </a: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roslib.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selection and command publishing are still under work.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Planned integration with Supabase for storing logs and navigation history.</a:t>
            </a:r>
          </a:p>
          <a:p>
            <a:pPr algn="just">
              <a:lnSpc>
                <a:spcPts val="4479"/>
              </a:lnSpc>
            </a:pP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 with Web Integration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to  handle real-time ROS message flow in browser.</a:t>
            </a:r>
          </a:p>
        </p:txBody>
      </p:sp>
      <p:sp>
        <p:nvSpPr>
          <p:cNvPr id="7" name="Freeform 7"/>
          <p:cNvSpPr/>
          <p:nvPr/>
        </p:nvSpPr>
        <p:spPr>
          <a:xfrm>
            <a:off x="9828888" y="2712063"/>
            <a:ext cx="7770142" cy="5956104"/>
          </a:xfrm>
          <a:custGeom>
            <a:avLst/>
            <a:gdLst/>
            <a:ahLst/>
            <a:cxnLst/>
            <a:rect l="l" t="t" r="r" b="b"/>
            <a:pathLst>
              <a:path w="7770142" h="5956104">
                <a:moveTo>
                  <a:pt x="0" y="0"/>
                </a:moveTo>
                <a:lnTo>
                  <a:pt x="7770142" y="0"/>
                </a:lnTo>
                <a:lnTo>
                  <a:pt x="7770142" y="5956103"/>
                </a:lnTo>
                <a:lnTo>
                  <a:pt x="0" y="5956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25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74041" y="175895"/>
            <a:ext cx="9139917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WEB INTERFACE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5EC7979F-252D-A8BD-B256-98B69407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20</a:t>
            </a:fld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2342" y="1357630"/>
            <a:ext cx="17363316" cy="8624284"/>
            <a:chOff x="0" y="0"/>
            <a:chExt cx="3834600" cy="1904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4600" cy="1904629"/>
            </a:xfrm>
            <a:custGeom>
              <a:avLst/>
              <a:gdLst/>
              <a:ahLst/>
              <a:cxnLst/>
              <a:rect l="l" t="t" r="r" b="b"/>
              <a:pathLst>
                <a:path w="3834600" h="1904629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881889"/>
                  </a:lnTo>
                  <a:cubicBezTo>
                    <a:pt x="3834600" y="1887920"/>
                    <a:pt x="3832204" y="1893704"/>
                    <a:pt x="3827939" y="1897969"/>
                  </a:cubicBezTo>
                  <a:cubicBezTo>
                    <a:pt x="3823675" y="1902233"/>
                    <a:pt x="3817891" y="1904629"/>
                    <a:pt x="3811860" y="1904629"/>
                  </a:cubicBezTo>
                  <a:lnTo>
                    <a:pt x="22740" y="1904629"/>
                  </a:lnTo>
                  <a:cubicBezTo>
                    <a:pt x="10181" y="1904629"/>
                    <a:pt x="0" y="1894448"/>
                    <a:pt x="0" y="1881889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3834600" cy="2095129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algn="just">
                <a:lnSpc>
                  <a:spcPts val="47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616350" y="2446717"/>
            <a:ext cx="10928505" cy="6446111"/>
          </a:xfrm>
          <a:custGeom>
            <a:avLst/>
            <a:gdLst/>
            <a:ahLst/>
            <a:cxnLst/>
            <a:rect l="l" t="t" r="r" b="b"/>
            <a:pathLst>
              <a:path w="10928505" h="6446111">
                <a:moveTo>
                  <a:pt x="0" y="0"/>
                </a:moveTo>
                <a:lnTo>
                  <a:pt x="10928506" y="0"/>
                </a:lnTo>
                <a:lnTo>
                  <a:pt x="10928506" y="6446111"/>
                </a:lnTo>
                <a:lnTo>
                  <a:pt x="0" y="6446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20840" y="290195"/>
            <a:ext cx="11446320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OBSERVATION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2931" y="2171557"/>
            <a:ext cx="5585835" cy="697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2D map of lab generated using RTAB-Map with RPLiDAR. Map was visualized using RViz, showing wall outlines, obstacles and open spaces.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Although minor noise appeared in cluttered zones, map was sufficient for navigation.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autonomous navigation the robot was able to move only 2-3 steps, cause after that the robot was unable to localize itself due to poor robot movement.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389291A4-30EC-3E69-8402-0B1B919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21</a:t>
            </a:fld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2342" y="1357630"/>
            <a:ext cx="17363316" cy="8624284"/>
            <a:chOff x="0" y="0"/>
            <a:chExt cx="3834600" cy="1904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4600" cy="1904629"/>
            </a:xfrm>
            <a:custGeom>
              <a:avLst/>
              <a:gdLst/>
              <a:ahLst/>
              <a:cxnLst/>
              <a:rect l="l" t="t" r="r" b="b"/>
              <a:pathLst>
                <a:path w="3834600" h="1904629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881889"/>
                  </a:lnTo>
                  <a:cubicBezTo>
                    <a:pt x="3834600" y="1887920"/>
                    <a:pt x="3832204" y="1893704"/>
                    <a:pt x="3827939" y="1897969"/>
                  </a:cubicBezTo>
                  <a:cubicBezTo>
                    <a:pt x="3823675" y="1902233"/>
                    <a:pt x="3817891" y="1904629"/>
                    <a:pt x="3811860" y="1904629"/>
                  </a:cubicBezTo>
                  <a:lnTo>
                    <a:pt x="22740" y="1904629"/>
                  </a:lnTo>
                  <a:cubicBezTo>
                    <a:pt x="10181" y="1904629"/>
                    <a:pt x="0" y="1894448"/>
                    <a:pt x="0" y="1881889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3834600" cy="2095129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algn="just">
                <a:lnSpc>
                  <a:spcPts val="47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20840" y="290195"/>
            <a:ext cx="11446320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OBSERVATION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1873355"/>
            <a:ext cx="2667000" cy="6961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control through the web interface was not fully integrated with ROS. Live feedback (position updates, map stream) not reliable outside local setup.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01B8B726-9B17-6DDB-6E17-867CBDDF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22</a:t>
            </a:fld>
            <a:endParaRPr lang="en-US" sz="2000" dirty="0"/>
          </a:p>
        </p:txBody>
      </p:sp>
      <p:pic>
        <p:nvPicPr>
          <p:cNvPr id="9" name="WhatsApp Video 2025-04-16 at 00.29.46_b1d070be">
            <a:hlinkClick r:id="" action="ppaction://media"/>
            <a:extLst>
              <a:ext uri="{FF2B5EF4-FFF2-40B4-BE49-F238E27FC236}">
                <a16:creationId xmlns:a16="http://schemas.microsoft.com/office/drawing/2014/main" id="{54E0FF48-EF3E-C741-BD3A-93555B9D18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600" y="1719559"/>
            <a:ext cx="14401801" cy="7919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2342" y="1357630"/>
            <a:ext cx="17363316" cy="8624284"/>
            <a:chOff x="0" y="0"/>
            <a:chExt cx="3834600" cy="1904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4600" cy="1904629"/>
            </a:xfrm>
            <a:custGeom>
              <a:avLst/>
              <a:gdLst/>
              <a:ahLst/>
              <a:cxnLst/>
              <a:rect l="l" t="t" r="r" b="b"/>
              <a:pathLst>
                <a:path w="3834600" h="1904629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881889"/>
                  </a:lnTo>
                  <a:cubicBezTo>
                    <a:pt x="3834600" y="1887920"/>
                    <a:pt x="3832204" y="1893704"/>
                    <a:pt x="3827939" y="1897969"/>
                  </a:cubicBezTo>
                  <a:cubicBezTo>
                    <a:pt x="3823675" y="1902233"/>
                    <a:pt x="3817891" y="1904629"/>
                    <a:pt x="3811860" y="1904629"/>
                  </a:cubicBezTo>
                  <a:lnTo>
                    <a:pt x="22740" y="1904629"/>
                  </a:lnTo>
                  <a:cubicBezTo>
                    <a:pt x="10181" y="1904629"/>
                    <a:pt x="0" y="1894448"/>
                    <a:pt x="0" y="1881889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3834600" cy="2095129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algn="just">
                <a:lnSpc>
                  <a:spcPts val="4759"/>
                </a:lnSpc>
              </a:pPr>
              <a:endParaRPr/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3206795" y="2864694"/>
            <a:ext cx="11874410" cy="667935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20840" y="290195"/>
            <a:ext cx="11446320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OBSERVATION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8946" y="1657207"/>
            <a:ext cx="15077519" cy="103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optional work we achieved directional voice control using basic speech recognition.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Commands like forward, backward, left, right, stop.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8C47EA9-640A-4177-9FAD-62F7F058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23</a:t>
            </a:fld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2342" y="1357630"/>
            <a:ext cx="17363316" cy="8624284"/>
            <a:chOff x="0" y="0"/>
            <a:chExt cx="3834600" cy="1904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4600" cy="1904629"/>
            </a:xfrm>
            <a:custGeom>
              <a:avLst/>
              <a:gdLst/>
              <a:ahLst/>
              <a:cxnLst/>
              <a:rect l="l" t="t" r="r" b="b"/>
              <a:pathLst>
                <a:path w="3834600" h="1904629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881889"/>
                  </a:lnTo>
                  <a:cubicBezTo>
                    <a:pt x="3834600" y="1887920"/>
                    <a:pt x="3832204" y="1893704"/>
                    <a:pt x="3827939" y="1897969"/>
                  </a:cubicBezTo>
                  <a:cubicBezTo>
                    <a:pt x="3823675" y="1902233"/>
                    <a:pt x="3817891" y="1904629"/>
                    <a:pt x="3811860" y="1904629"/>
                  </a:cubicBezTo>
                  <a:lnTo>
                    <a:pt x="22740" y="1904629"/>
                  </a:lnTo>
                  <a:cubicBezTo>
                    <a:pt x="10181" y="1904629"/>
                    <a:pt x="0" y="1894448"/>
                    <a:pt x="0" y="1881889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3834600" cy="2095129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algn="just">
                <a:lnSpc>
                  <a:spcPts val="4759"/>
                </a:lnSpc>
              </a:pPr>
              <a:endParaRPr/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277698" y="1807478"/>
            <a:ext cx="13732603" cy="77245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20840" y="290195"/>
            <a:ext cx="11446320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OBSERVATION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6AC5A288-8611-88E3-B099-9C534B87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24</a:t>
            </a:fld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2342" y="1357630"/>
            <a:ext cx="17363316" cy="8624284"/>
            <a:chOff x="0" y="0"/>
            <a:chExt cx="3834600" cy="1904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4600" cy="1904629"/>
            </a:xfrm>
            <a:custGeom>
              <a:avLst/>
              <a:gdLst/>
              <a:ahLst/>
              <a:cxnLst/>
              <a:rect l="l" t="t" r="r" b="b"/>
              <a:pathLst>
                <a:path w="3834600" h="1904629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881889"/>
                  </a:lnTo>
                  <a:cubicBezTo>
                    <a:pt x="3834600" y="1887920"/>
                    <a:pt x="3832204" y="1893704"/>
                    <a:pt x="3827939" y="1897969"/>
                  </a:cubicBezTo>
                  <a:cubicBezTo>
                    <a:pt x="3823675" y="1902233"/>
                    <a:pt x="3817891" y="1904629"/>
                    <a:pt x="3811860" y="1904629"/>
                  </a:cubicBezTo>
                  <a:lnTo>
                    <a:pt x="22740" y="1904629"/>
                  </a:lnTo>
                  <a:cubicBezTo>
                    <a:pt x="10181" y="1904629"/>
                    <a:pt x="0" y="1894448"/>
                    <a:pt x="0" y="1881889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3834600" cy="2095129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algn="just">
                <a:lnSpc>
                  <a:spcPts val="47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824004" y="2013430"/>
            <a:ext cx="9822831" cy="7244870"/>
          </a:xfrm>
          <a:custGeom>
            <a:avLst/>
            <a:gdLst/>
            <a:ahLst/>
            <a:cxnLst/>
            <a:rect l="l" t="t" r="r" b="b"/>
            <a:pathLst>
              <a:path w="9822831" h="7244870">
                <a:moveTo>
                  <a:pt x="0" y="0"/>
                </a:moveTo>
                <a:lnTo>
                  <a:pt x="9822832" y="0"/>
                </a:lnTo>
                <a:lnTo>
                  <a:pt x="9822832" y="7244870"/>
                </a:lnTo>
                <a:lnTo>
                  <a:pt x="0" y="7244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3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20840" y="290195"/>
            <a:ext cx="11446320" cy="91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 &amp; FUTURE 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7971" y="2019300"/>
            <a:ext cx="7316033" cy="746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Understood the integration challenges between robotics hardware and ROS software.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Gained hands-on experience with SLAM, LiDAR, and real-time robot localization.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Acquired foundational skills in web-based robot monitoring and control.</a:t>
            </a:r>
          </a:p>
          <a:p>
            <a:pPr marL="302259" lvl="1" algn="just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Implementation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real-time synchronization between GUI and robot navigation status.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hospital backend systems (HIS/EHR) for intelligent task assignment.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database-driven task scheduling and patient-specific route planning.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into patient monitoring and vitals integration using onboard sensors.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0BAF4EB6-C2F2-65F5-2A7A-A06EB433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25</a:t>
            </a:fld>
            <a:endParaRPr 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F8F3-9DE9-BB89-6E90-C8FB08289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DCD818-26BA-472D-D00E-5EB02F67DE6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C206FFC-58C1-7D97-F555-C7AF3A1E73CC}"/>
              </a:ext>
            </a:extLst>
          </p:cNvPr>
          <p:cNvGrpSpPr/>
          <p:nvPr/>
        </p:nvGrpSpPr>
        <p:grpSpPr>
          <a:xfrm>
            <a:off x="462342" y="1357630"/>
            <a:ext cx="17363316" cy="8624284"/>
            <a:chOff x="0" y="0"/>
            <a:chExt cx="3834600" cy="19046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C468578-CD77-A4A5-0CC5-47970C0D8ABA}"/>
                </a:ext>
              </a:extLst>
            </p:cNvPr>
            <p:cNvSpPr/>
            <p:nvPr/>
          </p:nvSpPr>
          <p:spPr>
            <a:xfrm>
              <a:off x="0" y="0"/>
              <a:ext cx="3834600" cy="1904629"/>
            </a:xfrm>
            <a:custGeom>
              <a:avLst/>
              <a:gdLst/>
              <a:ahLst/>
              <a:cxnLst/>
              <a:rect l="l" t="t" r="r" b="b"/>
              <a:pathLst>
                <a:path w="3834600" h="1904629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881889"/>
                  </a:lnTo>
                  <a:cubicBezTo>
                    <a:pt x="3834600" y="1887920"/>
                    <a:pt x="3832204" y="1893704"/>
                    <a:pt x="3827939" y="1897969"/>
                  </a:cubicBezTo>
                  <a:cubicBezTo>
                    <a:pt x="3823675" y="1902233"/>
                    <a:pt x="3817891" y="1904629"/>
                    <a:pt x="3811860" y="1904629"/>
                  </a:cubicBezTo>
                  <a:lnTo>
                    <a:pt x="22740" y="1904629"/>
                  </a:lnTo>
                  <a:cubicBezTo>
                    <a:pt x="10181" y="1904629"/>
                    <a:pt x="0" y="1894448"/>
                    <a:pt x="0" y="1881889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8C5462D-2E9B-944E-6849-8FDE6AE1AA5A}"/>
                </a:ext>
              </a:extLst>
            </p:cNvPr>
            <p:cNvSpPr txBox="1"/>
            <p:nvPr/>
          </p:nvSpPr>
          <p:spPr>
            <a:xfrm>
              <a:off x="0" y="-190500"/>
              <a:ext cx="3834600" cy="2095129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algn="just">
                <a:lnSpc>
                  <a:spcPts val="47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5FAFFDB8-2DF4-8B10-E58C-43AC91545E1D}"/>
              </a:ext>
            </a:extLst>
          </p:cNvPr>
          <p:cNvSpPr txBox="1"/>
          <p:nvPr/>
        </p:nvSpPr>
        <p:spPr>
          <a:xfrm>
            <a:off x="3420840" y="290195"/>
            <a:ext cx="11446320" cy="91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73D355F1-330C-D1BA-3BE4-7D203EDE377D}"/>
              </a:ext>
            </a:extLst>
          </p:cNvPr>
          <p:cNvSpPr/>
          <p:nvPr/>
        </p:nvSpPr>
        <p:spPr>
          <a:xfrm>
            <a:off x="685800" y="1574844"/>
            <a:ext cx="16916400" cy="82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2800" b="1" dirty="0">
                <a:solidFill>
                  <a:srgbClr val="15213F"/>
                </a:solidFill>
                <a:latin typeface="Times New Roman"/>
                <a:ea typeface="Roboto"/>
                <a:cs typeface="Times New Roman"/>
              </a:rPr>
              <a:t>[1]</a:t>
            </a:r>
            <a:r>
              <a:rPr lang="en-US" sz="2800" b="1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/>
                <a:cs typeface="Times New Roman"/>
              </a:rPr>
              <a:t>Ibrayev</a:t>
            </a:r>
            <a:r>
              <a:rPr lang="en-US" sz="2800" dirty="0">
                <a:solidFill>
                  <a:srgbClr val="222222"/>
                </a:solidFill>
                <a:latin typeface="Times New Roman"/>
                <a:cs typeface="Times New Roman"/>
              </a:rPr>
              <a:t>, S., </a:t>
            </a:r>
            <a:r>
              <a:rPr lang="en-US" sz="2800" dirty="0" err="1">
                <a:solidFill>
                  <a:srgbClr val="222222"/>
                </a:solidFill>
                <a:latin typeface="Times New Roman"/>
                <a:cs typeface="Times New Roman"/>
              </a:rPr>
              <a:t>Ibrayeva</a:t>
            </a:r>
            <a:r>
              <a:rPr lang="en-US" sz="2800" dirty="0">
                <a:solidFill>
                  <a:srgbClr val="222222"/>
                </a:solidFill>
                <a:latin typeface="Times New Roman"/>
                <a:cs typeface="Times New Roman"/>
              </a:rPr>
              <a:t>, A., Amanov, B. and </a:t>
            </a:r>
            <a:r>
              <a:rPr lang="en-US" sz="2800" dirty="0" err="1">
                <a:solidFill>
                  <a:srgbClr val="222222"/>
                </a:solidFill>
                <a:latin typeface="Times New Roman"/>
                <a:cs typeface="Times New Roman"/>
              </a:rPr>
              <a:t>Tolenov</a:t>
            </a:r>
            <a:r>
              <a:rPr lang="en-US" sz="2800" dirty="0">
                <a:solidFill>
                  <a:srgbClr val="222222"/>
                </a:solidFill>
                <a:latin typeface="Times New Roman"/>
                <a:cs typeface="Times New Roman"/>
              </a:rPr>
              <a:t>, S., 2024. Development of a Service Robot for Hospital Environments in Rehabilitation Medicine with LiDAR Based Simultaneous Localization and Mapping. </a:t>
            </a:r>
            <a:r>
              <a:rPr lang="en-US" sz="2800" i="1" dirty="0" err="1">
                <a:solidFill>
                  <a:srgbClr val="222222"/>
                </a:solidFill>
                <a:latin typeface="Times New Roman"/>
                <a:cs typeface="Times New Roman"/>
              </a:rPr>
              <a:t>arXiv</a:t>
            </a:r>
            <a:r>
              <a:rPr lang="en-US" sz="2800" i="1" dirty="0">
                <a:solidFill>
                  <a:srgbClr val="222222"/>
                </a:solidFill>
                <a:latin typeface="Times New Roman"/>
                <a:cs typeface="Times New Roman"/>
              </a:rPr>
              <a:t> preprint arXiv:2411.04797</a:t>
            </a:r>
            <a:r>
              <a:rPr lang="en-US" sz="2800" dirty="0">
                <a:solidFill>
                  <a:srgbClr val="222222"/>
                </a:solidFill>
                <a:latin typeface="Times New Roman"/>
                <a:cs typeface="Times New Roman"/>
              </a:rPr>
              <a:t>.</a:t>
            </a:r>
          </a:p>
          <a:p>
            <a:pPr marL="0" indent="0" algn="just">
              <a:buNone/>
            </a:pPr>
            <a:endParaRPr lang="en-US" dirty="0">
              <a:solidFill>
                <a:srgbClr val="15213F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sz="2800" b="1" dirty="0">
                <a:solidFill>
                  <a:srgbClr val="15213F"/>
                </a:solidFill>
                <a:latin typeface="Times New Roman"/>
                <a:ea typeface="Roboto"/>
                <a:cs typeface="Times New Roman"/>
              </a:rPr>
              <a:t>[2]</a:t>
            </a:r>
            <a:r>
              <a:rPr lang="en-US" sz="2800" b="1" dirty="0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222222"/>
                </a:solidFill>
                <a:latin typeface="Times New Roman"/>
                <a:cs typeface="Times New Roman"/>
              </a:rPr>
              <a:t>Huang, H.W., Ehmke, C., Merewether, G., Dadabhoy, F., Feng, A., Thomas, A.J., Li, C., da Silva, M., Raibert, M.H., Boyer, E.W. and Traverso, G., 2023. Agile mobile robotic platform for contactless vital signs monitoring. </a:t>
            </a:r>
            <a:r>
              <a:rPr lang="en-US" sz="2800" i="1" dirty="0" err="1">
                <a:solidFill>
                  <a:srgbClr val="222222"/>
                </a:solidFill>
                <a:latin typeface="Times New Roman"/>
                <a:cs typeface="Times New Roman"/>
              </a:rPr>
              <a:t>Authorea</a:t>
            </a:r>
            <a:r>
              <a:rPr lang="en-US" sz="2800" i="1" dirty="0">
                <a:solidFill>
                  <a:srgbClr val="222222"/>
                </a:solidFill>
                <a:latin typeface="Times New Roman"/>
                <a:cs typeface="Times New Roman"/>
              </a:rPr>
              <a:t> Preprints</a:t>
            </a:r>
            <a:r>
              <a:rPr lang="en-US" sz="2800" dirty="0">
                <a:solidFill>
                  <a:srgbClr val="222222"/>
                </a:solidFill>
                <a:latin typeface="Times New Roman"/>
                <a:cs typeface="Times New Roman"/>
              </a:rPr>
              <a:t>.</a:t>
            </a:r>
            <a:r>
              <a:rPr lang="en-IN" sz="2800" dirty="0">
                <a:solidFill>
                  <a:srgbClr val="222222"/>
                </a:solidFill>
                <a:latin typeface="Times New Roman"/>
                <a:cs typeface="Times New Roman"/>
              </a:rPr>
              <a:t>.</a:t>
            </a:r>
            <a:endParaRPr lang="en-US" sz="2800" dirty="0">
              <a:solidFill>
                <a:srgbClr val="222222"/>
              </a:solidFill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dirty="0">
              <a:solidFill>
                <a:srgbClr val="15213F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b="1" dirty="0">
                <a:solidFill>
                  <a:srgbClr val="15213F"/>
                </a:solidFill>
                <a:latin typeface="Times New Roman"/>
                <a:ea typeface="Roboto"/>
                <a:cs typeface="Times New Roman"/>
              </a:rPr>
              <a:t>[3]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Rout, A., Reddy, H., Raj, S.V., Reddy, B., Naidu, L., Kiran, K. and Ravikumar, R., 2024, May. Development of LIDAR-SLAM Integrated Low Cost Health Care Monitoring Robot with Sustainable Material. In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2024 9th International Conference on Control and Robotics Engineering (ICCRE)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 (pp. 12-16). IEEE.</a:t>
            </a:r>
          </a:p>
          <a:p>
            <a:pPr marL="0" indent="0" algn="just">
              <a:buNone/>
            </a:pPr>
            <a:endParaRPr lang="en-US" dirty="0">
              <a:solidFill>
                <a:srgbClr val="15213F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sz="2800" b="1" dirty="0">
                <a:solidFill>
                  <a:srgbClr val="15213F"/>
                </a:solidFill>
                <a:latin typeface="Times New Roman"/>
                <a:ea typeface="Roboto"/>
                <a:cs typeface="Times New Roman"/>
              </a:rPr>
              <a:t>[4] 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Huang, H.W., Chen, J., Chai, P.R., Ehmke, C., Rupp, P., Dadabhoy, F.Z., Feng, A., Li, C., Thomas, A.J., da Silva, M. and Boyer, E.W., 2022. Mobile robotic platform for contactless vital sign monitoring.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Cyborg and Bionic Systems</a:t>
            </a:r>
            <a:r>
              <a:rPr lang="en-IN" sz="2800" b="0" i="0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.</a:t>
            </a:r>
          </a:p>
          <a:p>
            <a:pPr algn="just"/>
            <a:endParaRPr lang="en-IN" dirty="0">
              <a:solidFill>
                <a:srgbClr val="222222"/>
              </a:solidFill>
              <a:latin typeface="Times New Roman"/>
              <a:ea typeface="Roboto" pitchFamily="34" charset="-122"/>
              <a:cs typeface="Times New Roman"/>
            </a:endParaRPr>
          </a:p>
          <a:p>
            <a:pPr algn="just"/>
            <a:r>
              <a:rPr lang="en-US" sz="2800" b="1" dirty="0">
                <a:solidFill>
                  <a:srgbClr val="15213F"/>
                </a:solidFill>
                <a:latin typeface="Times New Roman"/>
                <a:ea typeface="Roboto"/>
                <a:cs typeface="Times New Roman"/>
              </a:rPr>
              <a:t>[5] 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Huang, Y., Wang, Y., Li, X., Chen, H., Si, Y., Zhang, Y., Zhou, H., Yang, Y., Li, M., Xie, Y. and Wang, H., 2024, August. CMS-Robot: A Cloud Medical Service Robot Merging SLAM and IoT for Enhanced Healthcare Delivery. In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 IEEE 19th Conference on Industrial Electronics and Applications (ICIEA)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IEEE.</a:t>
            </a:r>
          </a:p>
          <a:p>
            <a:pPr algn="just"/>
            <a:endParaRPr lang="en-US" dirty="0">
              <a:solidFill>
                <a:srgbClr val="15213F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sz="2800" b="1" dirty="0">
                <a:solidFill>
                  <a:srgbClr val="15213F"/>
                </a:solidFill>
                <a:latin typeface="Times New Roman"/>
                <a:ea typeface="Roboto"/>
                <a:cs typeface="Times New Roman"/>
              </a:rPr>
              <a:t>[6] 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Mireles, C., Sanchez, M., Cruz-Ortiz, D., Salgado, I. and Chairez, I., 2023. Home-care nursing controlled mobile robot with vital signal monitoring.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Medical &amp; Biological Engineering &amp; Computing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,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61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(2), pp.399-420.</a:t>
            </a:r>
            <a:endParaRPr lang="en-US" sz="2800" dirty="0">
              <a:solidFill>
                <a:srgbClr val="15213F"/>
              </a:solidFill>
              <a:latin typeface="Times New Roman"/>
              <a:ea typeface="Roboto" pitchFamily="34" charset="-122"/>
              <a:cs typeface="Times New Roman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AC48ABF-96DE-79CC-8674-B2FB110C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7582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16729" y="3509275"/>
            <a:ext cx="13054542" cy="29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0"/>
              </a:lnSpc>
            </a:pPr>
            <a:r>
              <a:rPr lang="en-US" sz="16721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40B7E-6ABD-34A6-7160-ACE07D48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27</a:t>
            </a:fld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686D-67FC-68C1-2BA9-F0B31587C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9943F2-6CF3-9B03-A41E-F2CC733F1F1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0961A687-70D6-1230-B826-5714E8F9CF26}"/>
              </a:ext>
            </a:extLst>
          </p:cNvPr>
          <p:cNvSpPr/>
          <p:nvPr/>
        </p:nvSpPr>
        <p:spPr>
          <a:xfrm>
            <a:off x="501401" y="1206502"/>
            <a:ext cx="17329399" cy="8661398"/>
          </a:xfrm>
          <a:custGeom>
            <a:avLst/>
            <a:gdLst/>
            <a:ahLst/>
            <a:cxnLst/>
            <a:rect l="l" t="t" r="r" b="b"/>
            <a:pathLst>
              <a:path w="3834600" h="1720858">
                <a:moveTo>
                  <a:pt x="22740" y="0"/>
                </a:moveTo>
                <a:lnTo>
                  <a:pt x="3811860" y="0"/>
                </a:lnTo>
                <a:cubicBezTo>
                  <a:pt x="3817891" y="0"/>
                  <a:pt x="3823675" y="2396"/>
                  <a:pt x="3827939" y="6660"/>
                </a:cubicBezTo>
                <a:cubicBezTo>
                  <a:pt x="3832204" y="10925"/>
                  <a:pt x="3834600" y="16709"/>
                  <a:pt x="3834600" y="22740"/>
                </a:cubicBezTo>
                <a:lnTo>
                  <a:pt x="3834600" y="1698118"/>
                </a:lnTo>
                <a:cubicBezTo>
                  <a:pt x="3834600" y="1704149"/>
                  <a:pt x="3832204" y="1709933"/>
                  <a:pt x="3827939" y="1714198"/>
                </a:cubicBezTo>
                <a:cubicBezTo>
                  <a:pt x="3823675" y="1718462"/>
                  <a:pt x="3817891" y="1720858"/>
                  <a:pt x="3811860" y="1720858"/>
                </a:cubicBezTo>
                <a:lnTo>
                  <a:pt x="22740" y="1720858"/>
                </a:lnTo>
                <a:cubicBezTo>
                  <a:pt x="16709" y="1720858"/>
                  <a:pt x="10925" y="1718462"/>
                  <a:pt x="6660" y="1714198"/>
                </a:cubicBezTo>
                <a:cubicBezTo>
                  <a:pt x="2396" y="1709933"/>
                  <a:pt x="0" y="1704149"/>
                  <a:pt x="0" y="1698118"/>
                </a:cubicBezTo>
                <a:lnTo>
                  <a:pt x="0" y="22740"/>
                </a:lnTo>
                <a:cubicBezTo>
                  <a:pt x="0" y="16709"/>
                  <a:pt x="2396" y="10925"/>
                  <a:pt x="6660" y="6660"/>
                </a:cubicBezTo>
                <a:cubicBezTo>
                  <a:pt x="10925" y="2396"/>
                  <a:pt x="16709" y="0"/>
                  <a:pt x="2274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000000"/>
            </a:solidFill>
            <a:prstDash val="lgDash"/>
            <a:round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61D4D0E-6CC9-1C1A-E4C2-7844BA414B04}"/>
              </a:ext>
            </a:extLst>
          </p:cNvPr>
          <p:cNvSpPr txBox="1"/>
          <p:nvPr/>
        </p:nvSpPr>
        <p:spPr>
          <a:xfrm>
            <a:off x="3679044" y="165100"/>
            <a:ext cx="10929913" cy="90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REVIEW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31CFB8-68A7-6765-2ABC-370FC3295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218508"/>
              </p:ext>
            </p:extLst>
          </p:nvPr>
        </p:nvGraphicFramePr>
        <p:xfrm>
          <a:off x="593601" y="1333500"/>
          <a:ext cx="17100798" cy="84630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1093805105"/>
                    </a:ext>
                  </a:extLst>
                </a:gridCol>
                <a:gridCol w="3539998">
                  <a:extLst>
                    <a:ext uri="{9D8B030D-6E8A-4147-A177-3AD203B41FA5}">
                      <a16:colId xmlns:a16="http://schemas.microsoft.com/office/drawing/2014/main" val="184283110"/>
                    </a:ext>
                  </a:extLst>
                </a:gridCol>
                <a:gridCol w="1565402">
                  <a:extLst>
                    <a:ext uri="{9D8B030D-6E8A-4147-A177-3AD203B41FA5}">
                      <a16:colId xmlns:a16="http://schemas.microsoft.com/office/drawing/2014/main" val="139289383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59091208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325697734"/>
                    </a:ext>
                  </a:extLst>
                </a:gridCol>
                <a:gridCol w="4222997">
                  <a:extLst>
                    <a:ext uri="{9D8B030D-6E8A-4147-A177-3AD203B41FA5}">
                      <a16:colId xmlns:a16="http://schemas.microsoft.com/office/drawing/2014/main" val="3811183624"/>
                    </a:ext>
                  </a:extLst>
                </a:gridCol>
              </a:tblGrid>
              <a:tr h="825741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135152"/>
                  </a:ext>
                </a:extLst>
              </a:tr>
              <a:tr h="3724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 of a Service Robot for Hospital Environments in Rehabilitation Medicine with LiDAR-Based SLAM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arXiv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Sayat </a:t>
                      </a:r>
                      <a:r>
                        <a:rPr lang="en-US" sz="2800" b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Ibrayev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Arman </a:t>
                      </a:r>
                      <a:r>
                        <a:rPr lang="en-US" sz="2800" b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Ibrayeva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et al.</a:t>
                      </a:r>
                      <a:endParaRPr lang="en-US" sz="28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Developed a </a:t>
                      </a:r>
                      <a:r>
                        <a:rPr lang="en-US" sz="2800" b="1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medical service robot</a:t>
                      </a:r>
                      <a:r>
                        <a:rPr lang="en-US" sz="2800" b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using </a:t>
                      </a:r>
                      <a:r>
                        <a:rPr lang="en-US" sz="2800" b="1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 LiDAR</a:t>
                      </a:r>
                      <a:r>
                        <a:rPr lang="en-US" sz="2800" b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2800" b="1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SLAM</a:t>
                      </a:r>
                      <a:r>
                        <a:rPr lang="en-US" sz="2800" b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hospital navigation. Integrated </a:t>
                      </a:r>
                      <a:r>
                        <a:rPr lang="en-US" sz="2800" b="1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NDT Matching</a:t>
                      </a:r>
                      <a:r>
                        <a:rPr lang="en-US" sz="2800" b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mapping and obstacle avoidance. Validated via </a:t>
                      </a:r>
                      <a:r>
                        <a:rPr lang="en-US" sz="2800" b="1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 maneuvers</a:t>
                      </a:r>
                      <a:r>
                        <a:rPr lang="en-US" sz="2800" b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2800" b="1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 simulations</a:t>
                      </a:r>
                      <a:r>
                        <a:rPr lang="en-US" sz="2800" b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2800" b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High computational demand for real-time processing. - Needs further testing in dynamic hospital settings.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39177"/>
                  </a:ext>
                </a:extLst>
              </a:tr>
              <a:tr h="37940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Agile mobile robotic platform for contactless vital signs monitoring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Symmetry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IN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Hen-Wei Huang , peter chai , et al</a:t>
                      </a:r>
                      <a:endParaRPr lang="en-IN" sz="28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Developed an </a:t>
                      </a:r>
                      <a:r>
                        <a:rPr lang="en-US" sz="2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AI-powered mobile robot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</a:t>
                      </a:r>
                      <a:r>
                        <a:rPr lang="en-US" sz="2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autonomous navigation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2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biometric data collection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Integrated </a:t>
                      </a:r>
                      <a:r>
                        <a:rPr lang="en-US" sz="2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 detection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2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 estimation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</a:t>
                      </a:r>
                      <a:r>
                        <a:rPr lang="en-US" sz="2800" b="1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InsightFace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Applied a </a:t>
                      </a:r>
                      <a:r>
                        <a:rPr lang="en-US" sz="2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compensation algorithm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accurate thermal imaging.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by </a:t>
                      </a:r>
                      <a:r>
                        <a:rPr lang="en-US" sz="2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ambient temperature variations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impacting IR accuracy. 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Motion artifacts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affect </a:t>
                      </a:r>
                      <a:r>
                        <a:rPr lang="en-US" sz="2800" b="1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rPPG</a:t>
                      </a:r>
                      <a:r>
                        <a:rPr lang="en-US" sz="2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-based HR and SpO2</a:t>
                      </a:r>
                      <a:r>
                        <a:rPr lang="en-US" sz="2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measurements.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965055"/>
                  </a:ext>
                </a:extLst>
              </a:tr>
            </a:tbl>
          </a:graphicData>
        </a:graphic>
      </p:graphicFrame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A301A87-2B5D-B1C2-F951-5A2C3173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5071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E3F15-21D0-CC4E-CB45-766504B54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510735-69E9-D92E-6D09-3FBEC7420F3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D3AD0E8-BEE9-0539-8F39-4E781B2D2898}"/>
              </a:ext>
            </a:extLst>
          </p:cNvPr>
          <p:cNvSpPr txBox="1"/>
          <p:nvPr/>
        </p:nvSpPr>
        <p:spPr>
          <a:xfrm>
            <a:off x="3679044" y="165100"/>
            <a:ext cx="10929913" cy="90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REVIEW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EB8AA2D-59FC-4BD3-E9C8-FEE8D1C2E461}"/>
              </a:ext>
            </a:extLst>
          </p:cNvPr>
          <p:cNvSpPr/>
          <p:nvPr/>
        </p:nvSpPr>
        <p:spPr>
          <a:xfrm>
            <a:off x="501401" y="1206502"/>
            <a:ext cx="17329399" cy="8661398"/>
          </a:xfrm>
          <a:custGeom>
            <a:avLst/>
            <a:gdLst/>
            <a:ahLst/>
            <a:cxnLst/>
            <a:rect l="l" t="t" r="r" b="b"/>
            <a:pathLst>
              <a:path w="3834600" h="1720858">
                <a:moveTo>
                  <a:pt x="22740" y="0"/>
                </a:moveTo>
                <a:lnTo>
                  <a:pt x="3811860" y="0"/>
                </a:lnTo>
                <a:cubicBezTo>
                  <a:pt x="3817891" y="0"/>
                  <a:pt x="3823675" y="2396"/>
                  <a:pt x="3827939" y="6660"/>
                </a:cubicBezTo>
                <a:cubicBezTo>
                  <a:pt x="3832204" y="10925"/>
                  <a:pt x="3834600" y="16709"/>
                  <a:pt x="3834600" y="22740"/>
                </a:cubicBezTo>
                <a:lnTo>
                  <a:pt x="3834600" y="1698118"/>
                </a:lnTo>
                <a:cubicBezTo>
                  <a:pt x="3834600" y="1704149"/>
                  <a:pt x="3832204" y="1709933"/>
                  <a:pt x="3827939" y="1714198"/>
                </a:cubicBezTo>
                <a:cubicBezTo>
                  <a:pt x="3823675" y="1718462"/>
                  <a:pt x="3817891" y="1720858"/>
                  <a:pt x="3811860" y="1720858"/>
                </a:cubicBezTo>
                <a:lnTo>
                  <a:pt x="22740" y="1720858"/>
                </a:lnTo>
                <a:cubicBezTo>
                  <a:pt x="16709" y="1720858"/>
                  <a:pt x="10925" y="1718462"/>
                  <a:pt x="6660" y="1714198"/>
                </a:cubicBezTo>
                <a:cubicBezTo>
                  <a:pt x="2396" y="1709933"/>
                  <a:pt x="0" y="1704149"/>
                  <a:pt x="0" y="1698118"/>
                </a:cubicBezTo>
                <a:lnTo>
                  <a:pt x="0" y="22740"/>
                </a:lnTo>
                <a:cubicBezTo>
                  <a:pt x="0" y="16709"/>
                  <a:pt x="2396" y="10925"/>
                  <a:pt x="6660" y="6660"/>
                </a:cubicBezTo>
                <a:cubicBezTo>
                  <a:pt x="10925" y="2396"/>
                  <a:pt x="16709" y="0"/>
                  <a:pt x="2274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000000"/>
            </a:solidFill>
            <a:prstDash val="lgDash"/>
            <a:round/>
          </a:ln>
        </p:spPr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DF4C4E-9D04-83FC-5016-8B35E5FE1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569832"/>
              </p:ext>
            </p:extLst>
          </p:nvPr>
        </p:nvGraphicFramePr>
        <p:xfrm>
          <a:off x="625691" y="1333500"/>
          <a:ext cx="17036618" cy="84506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8961">
                  <a:extLst>
                    <a:ext uri="{9D8B030D-6E8A-4147-A177-3AD203B41FA5}">
                      <a16:colId xmlns:a16="http://schemas.microsoft.com/office/drawing/2014/main" val="1093805105"/>
                    </a:ext>
                  </a:extLst>
                </a:gridCol>
                <a:gridCol w="3351318">
                  <a:extLst>
                    <a:ext uri="{9D8B030D-6E8A-4147-A177-3AD203B41FA5}">
                      <a16:colId xmlns:a16="http://schemas.microsoft.com/office/drawing/2014/main" val="184283110"/>
                    </a:ext>
                  </a:extLst>
                </a:gridCol>
                <a:gridCol w="2122362">
                  <a:extLst>
                    <a:ext uri="{9D8B030D-6E8A-4147-A177-3AD203B41FA5}">
                      <a16:colId xmlns:a16="http://schemas.microsoft.com/office/drawing/2014/main" val="1392893838"/>
                    </a:ext>
                  </a:extLst>
                </a:gridCol>
                <a:gridCol w="2248973">
                  <a:extLst>
                    <a:ext uri="{9D8B030D-6E8A-4147-A177-3AD203B41FA5}">
                      <a16:colId xmlns:a16="http://schemas.microsoft.com/office/drawing/2014/main" val="4059091208"/>
                    </a:ext>
                  </a:extLst>
                </a:gridCol>
                <a:gridCol w="4127695">
                  <a:extLst>
                    <a:ext uri="{9D8B030D-6E8A-4147-A177-3AD203B41FA5}">
                      <a16:colId xmlns:a16="http://schemas.microsoft.com/office/drawing/2014/main" val="325697734"/>
                    </a:ext>
                  </a:extLst>
                </a:gridCol>
                <a:gridCol w="4327309">
                  <a:extLst>
                    <a:ext uri="{9D8B030D-6E8A-4147-A177-3AD203B41FA5}">
                      <a16:colId xmlns:a16="http://schemas.microsoft.com/office/drawing/2014/main" val="3811183624"/>
                    </a:ext>
                  </a:extLst>
                </a:gridCol>
              </a:tblGrid>
              <a:tr h="783814"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135152"/>
                  </a:ext>
                </a:extLst>
              </a:tr>
              <a:tr h="41092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 of LIDAR-SLAM Integrated Low Cost Health Care Monitoring Robot with Sustainable 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9th International Conference on Control and Robotics Engineering (ICCRE), 10-12 May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Amruta Rout, Hemanth Reddy, Sri Vardhan Raj,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robot integrates </a:t>
                      </a:r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LIDAR-SLAM</a:t>
                      </a: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</a:t>
                      </a:r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autonomous navigation</a:t>
                      </a:r>
                      <a:r>
                        <a:rPr lang="en-US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uses sustainable materials like bamboo, and performs tasks like </a:t>
                      </a:r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medicine delivery, monitoring, and sanitization</a:t>
                      </a: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durability concerns with bamboo-based robotic components. Requires further AI integration for improved healthcare services and decision-making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539177"/>
                  </a:ext>
                </a:extLst>
              </a:tr>
              <a:tr h="33965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 Robotic Platform for Contactless Vital Sign Monitoring</a:t>
                      </a: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Cyborg and Bionic Systems, Vol 2022, 30 Apr 2022</a:t>
                      </a: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Hen-Wei Huang, Jack Chen, Peter R. Chai, Claas Ehmke,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Spot, a </a:t>
                      </a:r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teleoperated quadruped robot</a:t>
                      </a: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enables accurate, </a:t>
                      </a:r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contactless monitoring</a:t>
                      </a: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vital signs while maintaining social distancing in hospital settings.</a:t>
                      </a: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relies on external control rather than full autonomy. long-term usability remain untested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965055"/>
                  </a:ext>
                </a:extLst>
              </a:tr>
            </a:tbl>
          </a:graphicData>
        </a:graphic>
      </p:graphicFrame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A36B07DB-A797-C49E-B3B2-3371BFF5F382}"/>
              </a:ext>
            </a:extLst>
          </p:cNvPr>
          <p:cNvSpPr txBox="1">
            <a:spLocks/>
          </p:cNvSpPr>
          <p:nvPr/>
        </p:nvSpPr>
        <p:spPr>
          <a:xfrm>
            <a:off x="15925800" y="96551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000" smtClean="0"/>
              <a:pPr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010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75E04-6A67-9D55-6EE9-18A56913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B3758F-7A91-FDF4-A365-7F43D9EBBE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1678860-028D-0DC1-CBE6-3A4FF3857B14}"/>
              </a:ext>
            </a:extLst>
          </p:cNvPr>
          <p:cNvSpPr txBox="1"/>
          <p:nvPr/>
        </p:nvSpPr>
        <p:spPr>
          <a:xfrm>
            <a:off x="3679044" y="165100"/>
            <a:ext cx="10929913" cy="90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REVIEW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A7079AE-D181-E0A3-3257-E1876EE66E43}"/>
              </a:ext>
            </a:extLst>
          </p:cNvPr>
          <p:cNvSpPr/>
          <p:nvPr/>
        </p:nvSpPr>
        <p:spPr>
          <a:xfrm>
            <a:off x="501401" y="1206502"/>
            <a:ext cx="17329399" cy="8661398"/>
          </a:xfrm>
          <a:custGeom>
            <a:avLst/>
            <a:gdLst/>
            <a:ahLst/>
            <a:cxnLst/>
            <a:rect l="l" t="t" r="r" b="b"/>
            <a:pathLst>
              <a:path w="3834600" h="1720858">
                <a:moveTo>
                  <a:pt x="22740" y="0"/>
                </a:moveTo>
                <a:lnTo>
                  <a:pt x="3811860" y="0"/>
                </a:lnTo>
                <a:cubicBezTo>
                  <a:pt x="3817891" y="0"/>
                  <a:pt x="3823675" y="2396"/>
                  <a:pt x="3827939" y="6660"/>
                </a:cubicBezTo>
                <a:cubicBezTo>
                  <a:pt x="3832204" y="10925"/>
                  <a:pt x="3834600" y="16709"/>
                  <a:pt x="3834600" y="22740"/>
                </a:cubicBezTo>
                <a:lnTo>
                  <a:pt x="3834600" y="1698118"/>
                </a:lnTo>
                <a:cubicBezTo>
                  <a:pt x="3834600" y="1704149"/>
                  <a:pt x="3832204" y="1709933"/>
                  <a:pt x="3827939" y="1714198"/>
                </a:cubicBezTo>
                <a:cubicBezTo>
                  <a:pt x="3823675" y="1718462"/>
                  <a:pt x="3817891" y="1720858"/>
                  <a:pt x="3811860" y="1720858"/>
                </a:cubicBezTo>
                <a:lnTo>
                  <a:pt x="22740" y="1720858"/>
                </a:lnTo>
                <a:cubicBezTo>
                  <a:pt x="16709" y="1720858"/>
                  <a:pt x="10925" y="1718462"/>
                  <a:pt x="6660" y="1714198"/>
                </a:cubicBezTo>
                <a:cubicBezTo>
                  <a:pt x="2396" y="1709933"/>
                  <a:pt x="0" y="1704149"/>
                  <a:pt x="0" y="1698118"/>
                </a:cubicBezTo>
                <a:lnTo>
                  <a:pt x="0" y="22740"/>
                </a:lnTo>
                <a:cubicBezTo>
                  <a:pt x="0" y="16709"/>
                  <a:pt x="2396" y="10925"/>
                  <a:pt x="6660" y="6660"/>
                </a:cubicBezTo>
                <a:cubicBezTo>
                  <a:pt x="10925" y="2396"/>
                  <a:pt x="16709" y="0"/>
                  <a:pt x="2274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000000"/>
            </a:solidFill>
            <a:prstDash val="lgDash"/>
            <a:round/>
          </a:ln>
        </p:spPr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224B1B-6C78-1744-9D66-8CDF09A13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209915"/>
              </p:ext>
            </p:extLst>
          </p:nvPr>
        </p:nvGraphicFramePr>
        <p:xfrm>
          <a:off x="642837" y="1332547"/>
          <a:ext cx="17002327" cy="83829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1660">
                  <a:extLst>
                    <a:ext uri="{9D8B030D-6E8A-4147-A177-3AD203B41FA5}">
                      <a16:colId xmlns:a16="http://schemas.microsoft.com/office/drawing/2014/main" val="1093805105"/>
                    </a:ext>
                  </a:extLst>
                </a:gridCol>
                <a:gridCol w="2991303">
                  <a:extLst>
                    <a:ext uri="{9D8B030D-6E8A-4147-A177-3AD203B41FA5}">
                      <a16:colId xmlns:a16="http://schemas.microsoft.com/office/drawing/2014/main" val="18428311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39289383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059091208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25697734"/>
                    </a:ext>
                  </a:extLst>
                </a:gridCol>
                <a:gridCol w="3929164">
                  <a:extLst>
                    <a:ext uri="{9D8B030D-6E8A-4147-A177-3AD203B41FA5}">
                      <a16:colId xmlns:a16="http://schemas.microsoft.com/office/drawing/2014/main" val="3811183624"/>
                    </a:ext>
                  </a:extLst>
                </a:gridCol>
              </a:tblGrid>
              <a:tr h="911500"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135152"/>
                  </a:ext>
                </a:extLst>
              </a:tr>
              <a:tr h="3851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CMS-Robot: A Cloud Medical Service Robot Merging SLAM and IoT for Enhanced Healthcare Delivery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19th Conference on Industrial Electronics and Applications (ICIEA) 2024 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Yubin Huang, Yihao Wang, Xiaofeng Li,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robot enhances hospital efficiency by integrating </a:t>
                      </a:r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SLAM and IoT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</a:t>
                      </a:r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autonomous navigation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remote monitoring, and patient care.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Navigation accuracy may be affected in highly dynamic environments, and obstacle avoidance in crowded spaces remains a challenge.</a:t>
                      </a: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539177"/>
                  </a:ext>
                </a:extLst>
              </a:tr>
              <a:tr h="3586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Home-care nursing controlled mobile robot with vital signal monitoring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Bionic Systems November 2022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Caridad Mireles, Misael Sanchez, David Cruz-Ortiz,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robot effectively monitors vital signs and assists in the </a:t>
                      </a:r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gait cycle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home-care patients using </a:t>
                      </a:r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3D-printed components 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embedded sensors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testing with only 5 volunteers; scalability and long-term performance in real-world home settings remain unverified.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965055"/>
                  </a:ext>
                </a:extLst>
              </a:tr>
            </a:tbl>
          </a:graphicData>
        </a:graphic>
      </p:graphicFrame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54F7BA84-F6DD-4029-A564-B0B33D65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809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401" y="931440"/>
            <a:ext cx="17363315" cy="8654753"/>
            <a:chOff x="0" y="-190500"/>
            <a:chExt cx="3834600" cy="1911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4600" cy="1720858"/>
            </a:xfrm>
            <a:custGeom>
              <a:avLst/>
              <a:gdLst/>
              <a:ahLst/>
              <a:cxnLst/>
              <a:rect l="l" t="t" r="r" b="b"/>
              <a:pathLst>
                <a:path w="3834600" h="1720858">
                  <a:moveTo>
                    <a:pt x="22740" y="0"/>
                  </a:moveTo>
                  <a:lnTo>
                    <a:pt x="3811860" y="0"/>
                  </a:lnTo>
                  <a:cubicBezTo>
                    <a:pt x="3817891" y="0"/>
                    <a:pt x="3823675" y="2396"/>
                    <a:pt x="3827939" y="6660"/>
                  </a:cubicBezTo>
                  <a:cubicBezTo>
                    <a:pt x="3832204" y="10925"/>
                    <a:pt x="3834600" y="16709"/>
                    <a:pt x="3834600" y="22740"/>
                  </a:cubicBezTo>
                  <a:lnTo>
                    <a:pt x="3834600" y="1698118"/>
                  </a:lnTo>
                  <a:cubicBezTo>
                    <a:pt x="3834600" y="1704149"/>
                    <a:pt x="3832204" y="1709933"/>
                    <a:pt x="3827939" y="1714198"/>
                  </a:cubicBezTo>
                  <a:cubicBezTo>
                    <a:pt x="3823675" y="1718462"/>
                    <a:pt x="3817891" y="1720858"/>
                    <a:pt x="3811860" y="1720858"/>
                  </a:cubicBezTo>
                  <a:lnTo>
                    <a:pt x="22740" y="1720858"/>
                  </a:lnTo>
                  <a:cubicBezTo>
                    <a:pt x="16709" y="1720858"/>
                    <a:pt x="10925" y="1718462"/>
                    <a:pt x="6660" y="1714198"/>
                  </a:cubicBezTo>
                  <a:cubicBezTo>
                    <a:pt x="2396" y="1709933"/>
                    <a:pt x="0" y="1704149"/>
                    <a:pt x="0" y="1698118"/>
                  </a:cubicBezTo>
                  <a:lnTo>
                    <a:pt x="0" y="22740"/>
                  </a:lnTo>
                  <a:cubicBezTo>
                    <a:pt x="0" y="16709"/>
                    <a:pt x="2396" y="10925"/>
                    <a:pt x="6660" y="6660"/>
                  </a:cubicBezTo>
                  <a:cubicBezTo>
                    <a:pt x="10925" y="2396"/>
                    <a:pt x="16709" y="0"/>
                    <a:pt x="227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32309" y="-190500"/>
              <a:ext cx="3752730" cy="1911358"/>
            </a:xfrm>
            <a:prstGeom prst="rect">
              <a:avLst/>
            </a:prstGeom>
          </p:spPr>
          <p:txBody>
            <a:bodyPr lIns="60583" tIns="60583" rIns="60583" bIns="60583" rtlCol="0" anchor="ctr"/>
            <a:lstStyle/>
            <a:p>
              <a:pPr marL="604519" lvl="1" indent="-302260" algn="just">
                <a:lnSpc>
                  <a:spcPts val="4759"/>
                </a:lnSpc>
                <a:buAutoNum type="arabicPeriod"/>
              </a:pPr>
              <a:r>
                <a:rPr lang="en-US" sz="2799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Autonomous Navigation</a:t>
              </a:r>
              <a:r>
                <a:rPr lang="en-US" sz="2799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Implement a real-time LiDAR-based SLAM system using RTAB-Map for accurate indoor mapping and autonomous path planning.</a:t>
              </a:r>
            </a:p>
            <a:p>
              <a:pPr marL="604519" lvl="1" indent="-302260" algn="just">
                <a:lnSpc>
                  <a:spcPts val="4759"/>
                </a:lnSpc>
                <a:buAutoNum type="arabicPeriod"/>
              </a:pPr>
              <a:r>
                <a:rPr lang="en-US" sz="2799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Precision &amp; Obstacle Avoidance</a:t>
              </a:r>
              <a:r>
                <a:rPr lang="en-US" sz="2799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Enable the robot to safely navigate through hospital-like environments using LiDAR and onboard sensors.</a:t>
              </a:r>
            </a:p>
            <a:p>
              <a:pPr marL="604519" lvl="1" indent="-302260" algn="just">
                <a:lnSpc>
                  <a:spcPts val="4759"/>
                </a:lnSpc>
                <a:buAutoNum type="arabicPeriod"/>
              </a:pPr>
              <a:r>
                <a:rPr lang="en-US" sz="2799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Remote Control Interface</a:t>
              </a:r>
              <a:r>
                <a:rPr lang="en-US" sz="2799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Develop a web-based interface to send navigation commands and monitor the robot’s location and task status in real time.</a:t>
              </a:r>
            </a:p>
            <a:p>
              <a:pPr marL="604519" lvl="1" indent="-302260" algn="just">
                <a:lnSpc>
                  <a:spcPts val="4759"/>
                </a:lnSpc>
                <a:buAutoNum type="arabicPeriod"/>
              </a:pPr>
              <a:r>
                <a:rPr lang="en-US" sz="2799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Flexible Control Architecture:</a:t>
              </a:r>
              <a:r>
                <a:rPr lang="en-US" sz="2799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Design a system where perception and navigation are separated, allowing for better reliability and adaptability in real-time conditions. </a:t>
              </a:r>
            </a:p>
            <a:p>
              <a:pPr marL="604519" lvl="1" indent="-302260" algn="just">
                <a:lnSpc>
                  <a:spcPts val="4759"/>
                </a:lnSpc>
                <a:buAutoNum type="arabicPeriod"/>
              </a:pPr>
              <a:r>
                <a:rPr lang="en-US" sz="2799" b="1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Foundational Platform for Future Integration</a:t>
              </a:r>
              <a:r>
                <a:rPr lang="en-US" sz="2799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Build a system for secure processing and storage of medical data, enabling smooth integration of patient vitals and task updates.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996469" y="175895"/>
            <a:ext cx="4295062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EA1167AC-306F-5039-22F1-12604F64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6</a:t>
            </a:fld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" t="-9510" r="-1696" b="-11203"/>
            </a:stretch>
          </a:blipFill>
        </p:spPr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57ACB815-D4C5-74C0-6441-D503DB4705B3}"/>
              </a:ext>
            </a:extLst>
          </p:cNvPr>
          <p:cNvSpPr/>
          <p:nvPr/>
        </p:nvSpPr>
        <p:spPr>
          <a:xfrm>
            <a:off x="501401" y="1510478"/>
            <a:ext cx="17363316" cy="8075716"/>
          </a:xfrm>
          <a:custGeom>
            <a:avLst/>
            <a:gdLst/>
            <a:ahLst/>
            <a:cxnLst/>
            <a:rect l="l" t="t" r="r" b="b"/>
            <a:pathLst>
              <a:path w="3834600" h="1720858">
                <a:moveTo>
                  <a:pt x="22740" y="0"/>
                </a:moveTo>
                <a:lnTo>
                  <a:pt x="3811860" y="0"/>
                </a:lnTo>
                <a:cubicBezTo>
                  <a:pt x="3817891" y="0"/>
                  <a:pt x="3823675" y="2396"/>
                  <a:pt x="3827939" y="6660"/>
                </a:cubicBezTo>
                <a:cubicBezTo>
                  <a:pt x="3832204" y="10925"/>
                  <a:pt x="3834600" y="16709"/>
                  <a:pt x="3834600" y="22740"/>
                </a:cubicBezTo>
                <a:lnTo>
                  <a:pt x="3834600" y="1698118"/>
                </a:lnTo>
                <a:cubicBezTo>
                  <a:pt x="3834600" y="1704149"/>
                  <a:pt x="3832204" y="1709933"/>
                  <a:pt x="3827939" y="1714198"/>
                </a:cubicBezTo>
                <a:cubicBezTo>
                  <a:pt x="3823675" y="1718462"/>
                  <a:pt x="3817891" y="1720858"/>
                  <a:pt x="3811860" y="1720858"/>
                </a:cubicBezTo>
                <a:lnTo>
                  <a:pt x="22740" y="1720858"/>
                </a:lnTo>
                <a:cubicBezTo>
                  <a:pt x="16709" y="1720858"/>
                  <a:pt x="10925" y="1718462"/>
                  <a:pt x="6660" y="1714198"/>
                </a:cubicBezTo>
                <a:cubicBezTo>
                  <a:pt x="2396" y="1709933"/>
                  <a:pt x="0" y="1704149"/>
                  <a:pt x="0" y="1698118"/>
                </a:cubicBezTo>
                <a:lnTo>
                  <a:pt x="0" y="22740"/>
                </a:lnTo>
                <a:cubicBezTo>
                  <a:pt x="0" y="16709"/>
                  <a:pt x="2396" y="10925"/>
                  <a:pt x="6660" y="6660"/>
                </a:cubicBezTo>
                <a:cubicBezTo>
                  <a:pt x="10925" y="2396"/>
                  <a:pt x="16709" y="0"/>
                  <a:pt x="2274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000000"/>
            </a:solidFill>
            <a:prstDash val="lgDash"/>
            <a:round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8250" b="18250"/>
          <a:stretch>
            <a:fillRect/>
          </a:stretch>
        </p:blipFill>
        <p:spPr>
          <a:xfrm>
            <a:off x="801004" y="1839852"/>
            <a:ext cx="6613969" cy="74683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94700" y="203207"/>
            <a:ext cx="6898600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INITIAL ATTEMPTS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79458" y="1510477"/>
            <a:ext cx="9922810" cy="103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Initially Started with our own Wheeled-Robot kit connected to four DC motors  with 12v Battery and Raspberry Pi 3B.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79458" y="2532293"/>
            <a:ext cx="9922810" cy="451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Faced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Failure of Raspberry Pi 3B due to the inability to run  GUI, leading to an upgrade to Raspberry Pi 4B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Raspberry Pi 4B ran the GUI but faced limitations such as high computational demands for RTAB-Map.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Inadequate motor power and lack of odometry data caused navigation unreliable and the absence of LiDAR made SLAM implementation infeasible.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79458" y="7035814"/>
            <a:ext cx="9922810" cy="282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2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Solutions 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Restarted the Project with a LiDAR-integrated Jetson Nano-based robot, chosen for its GPU support, which ensured better navigation and helped us handle SLAM processing efficiently.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0BAF25B1-095F-316D-2233-0B017226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7</a:t>
            </a:fld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0" t="-9510" r="-1696" b="-11203"/>
            </a:stretch>
          </a:blipFill>
        </p:spPr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33FE96C9-6483-EEF1-04FE-D1FCF49EDB37}"/>
              </a:ext>
            </a:extLst>
          </p:cNvPr>
          <p:cNvSpPr/>
          <p:nvPr/>
        </p:nvSpPr>
        <p:spPr>
          <a:xfrm>
            <a:off x="501401" y="1028700"/>
            <a:ext cx="17363316" cy="9082377"/>
          </a:xfrm>
          <a:custGeom>
            <a:avLst/>
            <a:gdLst/>
            <a:ahLst/>
            <a:cxnLst/>
            <a:rect l="l" t="t" r="r" b="b"/>
            <a:pathLst>
              <a:path w="3834600" h="1720858">
                <a:moveTo>
                  <a:pt x="22740" y="0"/>
                </a:moveTo>
                <a:lnTo>
                  <a:pt x="3811860" y="0"/>
                </a:lnTo>
                <a:cubicBezTo>
                  <a:pt x="3817891" y="0"/>
                  <a:pt x="3823675" y="2396"/>
                  <a:pt x="3827939" y="6660"/>
                </a:cubicBezTo>
                <a:cubicBezTo>
                  <a:pt x="3832204" y="10925"/>
                  <a:pt x="3834600" y="16709"/>
                  <a:pt x="3834600" y="22740"/>
                </a:cubicBezTo>
                <a:lnTo>
                  <a:pt x="3834600" y="1698118"/>
                </a:lnTo>
                <a:cubicBezTo>
                  <a:pt x="3834600" y="1704149"/>
                  <a:pt x="3832204" y="1709933"/>
                  <a:pt x="3827939" y="1714198"/>
                </a:cubicBezTo>
                <a:cubicBezTo>
                  <a:pt x="3823675" y="1718462"/>
                  <a:pt x="3817891" y="1720858"/>
                  <a:pt x="3811860" y="1720858"/>
                </a:cubicBezTo>
                <a:lnTo>
                  <a:pt x="22740" y="1720858"/>
                </a:lnTo>
                <a:cubicBezTo>
                  <a:pt x="16709" y="1720858"/>
                  <a:pt x="10925" y="1718462"/>
                  <a:pt x="6660" y="1714198"/>
                </a:cubicBezTo>
                <a:cubicBezTo>
                  <a:pt x="2396" y="1709933"/>
                  <a:pt x="0" y="1704149"/>
                  <a:pt x="0" y="1698118"/>
                </a:cubicBezTo>
                <a:lnTo>
                  <a:pt x="0" y="22740"/>
                </a:lnTo>
                <a:cubicBezTo>
                  <a:pt x="0" y="16709"/>
                  <a:pt x="2396" y="10925"/>
                  <a:pt x="6660" y="6660"/>
                </a:cubicBezTo>
                <a:cubicBezTo>
                  <a:pt x="10925" y="2396"/>
                  <a:pt x="16709" y="0"/>
                  <a:pt x="2274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000000"/>
            </a:solidFill>
            <a:prstDash val="lgDash"/>
            <a:round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9865" t="2274" b="2274"/>
          <a:stretch>
            <a:fillRect/>
          </a:stretch>
        </p:blipFill>
        <p:spPr>
          <a:xfrm>
            <a:off x="707602" y="1255423"/>
            <a:ext cx="6607598" cy="3944269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t="28440" b="32928"/>
          <a:stretch>
            <a:fillRect/>
          </a:stretch>
        </p:blipFill>
        <p:spPr>
          <a:xfrm>
            <a:off x="693314" y="5336630"/>
            <a:ext cx="6621886" cy="454777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60175" y="175923"/>
            <a:ext cx="5967651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16828" y="1916366"/>
            <a:ext cx="10132442" cy="721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Transitioned to using the JetHexa hexapod robot with Jetson Nano(4GB) to overcome computational limitations.</a:t>
            </a:r>
          </a:p>
          <a:p>
            <a:pPr marL="604519" lvl="1" indent="-302260" algn="just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Equipped with RPLiDAR and internal IMU for environment scanning and navigation.</a:t>
            </a:r>
          </a:p>
          <a:p>
            <a:pPr marL="604519" lvl="1" indent="-302260" algn="just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Pre-installed with ROS1 Melodic and supported packages for control and SLAM.</a:t>
            </a:r>
          </a:p>
          <a:p>
            <a:pPr marL="604519" lvl="1" indent="-302260" algn="just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RTAB-Map for SLAM to enable real-time mapping and localization.</a:t>
            </a:r>
          </a:p>
          <a:p>
            <a:pPr marL="604519" lvl="1" indent="-302260" algn="just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RViz for live visualization and map interaction during SLAM testing</a:t>
            </a:r>
          </a:p>
          <a:p>
            <a:pPr marL="604519" lvl="1" indent="-302260" algn="just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Conducted controlled environment trials to validate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49583" y="1255423"/>
            <a:ext cx="6066932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Hiwonder Hexapod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5200F387-E43E-AF8B-FB51-AEAB711E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8</a:t>
            </a:fld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BD86345E-5DF3-2BED-7D2F-DE8240BE043E}"/>
              </a:ext>
            </a:extLst>
          </p:cNvPr>
          <p:cNvSpPr/>
          <p:nvPr/>
        </p:nvSpPr>
        <p:spPr>
          <a:xfrm>
            <a:off x="501401" y="1569798"/>
            <a:ext cx="17363316" cy="8386251"/>
          </a:xfrm>
          <a:custGeom>
            <a:avLst/>
            <a:gdLst/>
            <a:ahLst/>
            <a:cxnLst/>
            <a:rect l="l" t="t" r="r" b="b"/>
            <a:pathLst>
              <a:path w="3834600" h="1720858">
                <a:moveTo>
                  <a:pt x="22740" y="0"/>
                </a:moveTo>
                <a:lnTo>
                  <a:pt x="3811860" y="0"/>
                </a:lnTo>
                <a:cubicBezTo>
                  <a:pt x="3817891" y="0"/>
                  <a:pt x="3823675" y="2396"/>
                  <a:pt x="3827939" y="6660"/>
                </a:cubicBezTo>
                <a:cubicBezTo>
                  <a:pt x="3832204" y="10925"/>
                  <a:pt x="3834600" y="16709"/>
                  <a:pt x="3834600" y="22740"/>
                </a:cubicBezTo>
                <a:lnTo>
                  <a:pt x="3834600" y="1698118"/>
                </a:lnTo>
                <a:cubicBezTo>
                  <a:pt x="3834600" y="1704149"/>
                  <a:pt x="3832204" y="1709933"/>
                  <a:pt x="3827939" y="1714198"/>
                </a:cubicBezTo>
                <a:cubicBezTo>
                  <a:pt x="3823675" y="1718462"/>
                  <a:pt x="3817891" y="1720858"/>
                  <a:pt x="3811860" y="1720858"/>
                </a:cubicBezTo>
                <a:lnTo>
                  <a:pt x="22740" y="1720858"/>
                </a:lnTo>
                <a:cubicBezTo>
                  <a:pt x="16709" y="1720858"/>
                  <a:pt x="10925" y="1718462"/>
                  <a:pt x="6660" y="1714198"/>
                </a:cubicBezTo>
                <a:cubicBezTo>
                  <a:pt x="2396" y="1709933"/>
                  <a:pt x="0" y="1704149"/>
                  <a:pt x="0" y="1698118"/>
                </a:cubicBezTo>
                <a:lnTo>
                  <a:pt x="0" y="22740"/>
                </a:lnTo>
                <a:cubicBezTo>
                  <a:pt x="0" y="16709"/>
                  <a:pt x="2396" y="10925"/>
                  <a:pt x="6660" y="6660"/>
                </a:cubicBezTo>
                <a:cubicBezTo>
                  <a:pt x="10925" y="2396"/>
                  <a:pt x="16709" y="0"/>
                  <a:pt x="2274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000000"/>
            </a:solidFill>
            <a:prstDash val="lgDash"/>
            <a:round/>
          </a:ln>
        </p:spPr>
      </p:sp>
      <p:sp>
        <p:nvSpPr>
          <p:cNvPr id="6" name="Freeform 6"/>
          <p:cNvSpPr/>
          <p:nvPr/>
        </p:nvSpPr>
        <p:spPr>
          <a:xfrm>
            <a:off x="677695" y="2488086"/>
            <a:ext cx="8281767" cy="5025078"/>
          </a:xfrm>
          <a:custGeom>
            <a:avLst/>
            <a:gdLst/>
            <a:ahLst/>
            <a:cxnLst/>
            <a:rect l="l" t="t" r="r" b="b"/>
            <a:pathLst>
              <a:path w="8281767" h="5025078">
                <a:moveTo>
                  <a:pt x="0" y="0"/>
                </a:moveTo>
                <a:lnTo>
                  <a:pt x="8281767" y="0"/>
                </a:lnTo>
                <a:lnTo>
                  <a:pt x="8281767" y="5025078"/>
                </a:lnTo>
                <a:lnTo>
                  <a:pt x="0" y="5025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60175" y="174625"/>
            <a:ext cx="5967651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2439" y="1692910"/>
            <a:ext cx="5012278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MAP using </a:t>
            </a:r>
            <a:r>
              <a:rPr lang="en-US" sz="28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RPLiDAR</a:t>
            </a:r>
            <a:endParaRPr lang="en-US" sz="2899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59462" y="1361382"/>
            <a:ext cx="8608086" cy="859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endParaRPr dirty="0"/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Laser Scan Visualization – </a:t>
            </a:r>
            <a:r>
              <a:rPr lang="en-US" sz="27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RPLiDAR</a:t>
            </a: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emits 360° laser beams, visualized as a 2D scan in RViz to show surrounding obstacles.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Obstacle Detection – Detected objects are represented as point clouds or lines on the map.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Pose &amp; Orientation –  The robot’s position (x, y) and heading (θ) are visualized using TF arrows and coordinate frames.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Odometry Tracking – Leg kinematic data and IMU readings are fused for pose estimation and visualized through the /</a:t>
            </a:r>
            <a:r>
              <a:rPr lang="en-US" sz="27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odom</a:t>
            </a: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Topic.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SLAM Mapping Process – RTAB-Map builds a real-time map using LiDAR + Odometry data, publishing to /map.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007" y="7533582"/>
            <a:ext cx="8608086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endParaRPr/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Loop Closure Detection – When the robot revisits known areas, SLAM refines the map by correcting accumulated drift, ensuring consistent mapping.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CE5231C-8360-06E9-B5C8-47EE824D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9</a:t>
            </a:fld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2633</Words>
  <Application>Microsoft Office PowerPoint</Application>
  <PresentationFormat>Custom</PresentationFormat>
  <Paragraphs>314</Paragraphs>
  <Slides>27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Times New Roman Bold</vt:lpstr>
      <vt:lpstr>Arial</vt:lpstr>
      <vt:lpstr>Cambria Math</vt:lpstr>
      <vt:lpstr>Times New Roman</vt:lpstr>
      <vt:lpstr>Calibri</vt:lpstr>
      <vt:lpstr>Bobby Jones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</dc:title>
  <dc:creator>Sanggit Saaran</dc:creator>
  <cp:lastModifiedBy>Sanggit Saaran</cp:lastModifiedBy>
  <cp:revision>12</cp:revision>
  <dcterms:created xsi:type="dcterms:W3CDTF">2006-08-16T00:00:00Z</dcterms:created>
  <dcterms:modified xsi:type="dcterms:W3CDTF">2025-04-16T09:23:58Z</dcterms:modified>
  <dc:identifier>DAGgaszi-Io</dc:identifier>
</cp:coreProperties>
</file>